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37" r:id="rId2"/>
  </p:sldMasterIdLst>
  <p:notesMasterIdLst>
    <p:notesMasterId r:id="rId22"/>
  </p:notesMasterIdLst>
  <p:handoutMasterIdLst>
    <p:handoutMasterId r:id="rId23"/>
  </p:handoutMasterIdLst>
  <p:sldIdLst>
    <p:sldId id="1090" r:id="rId3"/>
    <p:sldId id="1487" r:id="rId4"/>
    <p:sldId id="1584" r:id="rId5"/>
    <p:sldId id="1585" r:id="rId6"/>
    <p:sldId id="1586" r:id="rId7"/>
    <p:sldId id="1587" r:id="rId8"/>
    <p:sldId id="1588" r:id="rId9"/>
    <p:sldId id="1590" r:id="rId10"/>
    <p:sldId id="1591" r:id="rId11"/>
    <p:sldId id="1592" r:id="rId12"/>
    <p:sldId id="1621" r:id="rId13"/>
    <p:sldId id="1582" r:id="rId14"/>
    <p:sldId id="1649" r:id="rId15"/>
    <p:sldId id="1490" r:id="rId16"/>
    <p:sldId id="1623" r:id="rId17"/>
    <p:sldId id="1624" r:id="rId18"/>
    <p:sldId id="1652" r:id="rId19"/>
    <p:sldId id="1499" r:id="rId20"/>
    <p:sldId id="1650" r:id="rId21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E76811"/>
    <a:srgbClr val="FFCCFF"/>
    <a:srgbClr val="ABDB77"/>
    <a:srgbClr val="0F0121"/>
    <a:srgbClr val="38C864"/>
    <a:srgbClr val="06FF10"/>
    <a:srgbClr val="020121"/>
    <a:srgbClr val="F39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8276" autoAdjust="0"/>
  </p:normalViewPr>
  <p:slideViewPr>
    <p:cSldViewPr>
      <p:cViewPr varScale="1">
        <p:scale>
          <a:sx n="123" d="100"/>
          <a:sy n="123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62" y="-72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97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11BB90E-D3F7-457D-8550-8A3FDD81CAA9}" type="datetime1">
              <a:rPr lang="ja-JP" altLang="en-US" smtClean="0"/>
              <a:t>2025/9/7</a:t>
            </a:fld>
            <a:endParaRPr lang="en-US" altLang="ja-JP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97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BBD5A0A-6AF4-4126-88B6-9E13F2642B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53688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97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BB05CD8-E4D5-48FB-BA45-DCB616A9BBDF}" type="datetime1">
              <a:rPr lang="ja-JP" altLang="en-US" smtClean="0"/>
              <a:t>2025/9/7</a:t>
            </a:fld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198813"/>
            <a:ext cx="7234237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97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B7067DC-4602-4A46-9B25-627B17C6DB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039518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441CD4-4F7B-401D-33F7-AD9C8273D0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065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D156-93AA-6F4A-BBC1-D00AA9D7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6668053E-2F9A-1A44-E236-B87954ED6F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873" indent="-2853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344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7879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4418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0954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67493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4028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0565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9AA234-5673-49E4-8897-5F94408D09CE}" type="datetime1">
              <a:rPr lang="ja-JP" altLang="en-US" smtClean="0">
                <a:latin typeface="Tahoma" panose="020B0604030504040204" pitchFamily="34" charset="0"/>
                <a:ea typeface="ＭＳ Ｐゴシック" panose="020B0600070205080204" pitchFamily="50" charset="-128"/>
              </a:rPr>
              <a:t>2025/9/7</a:t>
            </a:fld>
            <a:endParaRPr lang="en-US" altLang="ja-JP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626106E4-DE2E-9F0A-3E09-050011CAA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964333F8-6226-406E-6052-07F52FFA8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03B3D41-82DC-EB6C-2F15-57001A184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243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CE6E-CD7A-2D86-51D1-9B4D02826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CD7EB856-EA79-6DA8-BE65-9CBF9823C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873" indent="-2853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344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7879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4418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0954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67493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4028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0565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9AA234-5673-49E4-8897-5F94408D09CE}" type="datetime1">
              <a:rPr lang="ja-JP" altLang="en-US" smtClean="0">
                <a:latin typeface="Tahoma" panose="020B0604030504040204" pitchFamily="34" charset="0"/>
                <a:ea typeface="ＭＳ Ｐゴシック" panose="020B0600070205080204" pitchFamily="50" charset="-128"/>
              </a:rPr>
              <a:t>2025/9/7</a:t>
            </a:fld>
            <a:endParaRPr lang="en-US" altLang="ja-JP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7383E41E-4441-8921-B528-5AD4FE06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2520AEF8-0D7A-30AB-C97A-E7D9E6AEE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528C337-A197-0F9C-913F-389EA4B689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963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873" indent="-2853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344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7879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4418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0954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67493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4028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0565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D6AB4F4-F4AE-4DF6-A4CC-0986007D43EA}" type="datetime1">
              <a:rPr lang="ja-JP" altLang="en-US" smtClean="0">
                <a:latin typeface="Tahoma" panose="020B0604030504040204" pitchFamily="34" charset="0"/>
                <a:ea typeface="ＭＳ Ｐゴシック" panose="020B0600070205080204" pitchFamily="50" charset="-128"/>
              </a:rPr>
              <a:t>2025/9/7</a:t>
            </a:fld>
            <a:endParaRPr lang="en-US" altLang="ja-JP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D56C9F7-DE82-FB99-F8BE-E95C1F96D9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142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A2CE2-D0A6-C559-3C9A-25EA67FD8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6E648D62-0D77-8990-8860-9F0A6E1BEB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873" indent="-2853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344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7879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4418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0954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67493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4028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0565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E70C12-3862-4850-A762-2B0260CC169C}" type="datetime1">
              <a:rPr lang="ja-JP" altLang="en-US" smtClean="0">
                <a:latin typeface="Tahoma" panose="020B0604030504040204" pitchFamily="34" charset="0"/>
                <a:ea typeface="ＭＳ Ｐゴシック" panose="020B0600070205080204" pitchFamily="50" charset="-128"/>
              </a:rPr>
              <a:t>2025/9/7</a:t>
            </a:fld>
            <a:endParaRPr lang="en-US" altLang="ja-JP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4E368E83-6E99-8C46-58AC-67B70EEE9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F2430CD5-B2E5-5B06-4CB0-9FE19E31A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E06FBFD-6D9B-DF37-0E4E-E45E4D265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990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6F45C-C652-B177-A003-09EF65A9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0CD50D5B-7C33-EEAD-2CB7-94253776E1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873" indent="-2853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344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7879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4418" indent="-22826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0954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67493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4028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0565" indent="-2282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8E0EC4E-9063-4C4F-A9C3-C7C245257333}" type="datetime1">
              <a:rPr lang="ja-JP" altLang="en-US" smtClean="0">
                <a:latin typeface="Tahoma" panose="020B0604030504040204" pitchFamily="34" charset="0"/>
                <a:ea typeface="ＭＳ Ｐゴシック" panose="020B0600070205080204" pitchFamily="50" charset="-128"/>
              </a:rPr>
              <a:t>2025/9/7</a:t>
            </a:fld>
            <a:endParaRPr lang="en-US" altLang="ja-JP">
              <a:latin typeface="Tahoma" panose="020B060403050404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413C4203-0334-3540-02B2-C4C19F34E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CA8E1728-A86C-41C3-7519-CDFDFF119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9902723-4073-FFD1-FB64-0D9AB36A04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935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99" tIns="45651" rIns="91299" bIns="45651"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01FADDB-B4FE-B9FC-658D-1C30EBDA25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376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13C1C-4BC2-49B5-6169-FEA0CDC50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83F476B9-6B80-9BF6-A753-E3C19ADC3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4B8D535-6F77-C8A4-832F-C482AE897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99" tIns="45651" rIns="91299" bIns="45651"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E91F1C1-AB6E-C225-3219-ACACB3C0B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8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B8A0930-4E3B-355F-C4BC-8EAA354726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393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A9DA-7515-B929-5B32-959041DB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2692A0F5-E876-4CB9-25FB-C63122FA9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23E0E4A-392E-D173-389C-71CF02F1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86A62D4-1DE7-C17D-22C3-34DC77C5AE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02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5813D-94D8-4A7E-EA8B-2A9C509AC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67149E56-A7EF-B9AA-D2AA-71B4808CF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7E854C4-8EB8-C1B4-46F2-5ED7D55F7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5AFFA0E-8D2C-FD27-C6E7-F3F3528C0A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997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0F980-6BAB-ADF4-1750-40ED56DE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7DEF04D1-B46A-4211-75FD-06021B444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E421C2B-33A4-88FC-72B8-EEEF0E461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DEE86CB-2626-61FC-61BE-E955E24CC2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020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F2159-4972-1D40-7B8F-262830E7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5C214741-74C9-3BEA-524E-2D33494A87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75ED2A8-132E-4DA3-8C11-22C7E8A58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113B94F-19CA-DEC2-871D-38CC5471E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4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3C810-2A0C-756E-120B-FC234322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F851818-A80F-93C5-39D6-6BD98622E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6B54CCE-B99F-2EBF-C1C9-F1EEF649B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2FAF02D-A223-5FCD-E1B1-0310A32CAC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1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399C7-0640-D766-9C1B-5EAA77F6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D5F1AB3A-0E16-29CD-EE32-C1F469F51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F935B8C-9862-DCDE-CFE0-0C663F69C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BB94D9C-1AFF-2EBB-E172-8745D3B3B5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588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D40C1-1BD0-5BAD-A531-C422322C7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54182223-3F8B-5D97-6EB4-C1D838792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0256128-1E33-7FF7-02FB-5D037C332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30C14B-000B-1DB6-0592-01FE1CAEE0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486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E72D-53F1-4375-B99E-B706D3E09D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620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6898-2376-4DEB-8077-7391F44B28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76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5109-93E1-44BA-947F-C47652DCDA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604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E72D-53F1-4375-B99E-B706D3E09D69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#SEG英語</a:t>
            </a:r>
            <a:r>
              <a:rPr lang="ja-JP" altLang="en-US">
                <a:solidFill>
                  <a:srgbClr val="020018"/>
                </a:solidFill>
              </a:rPr>
              <a:t>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DB8C-9EAA-434D-8EC6-B707814E86A8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6EA0-A75A-4A6D-9BB5-516A3B1E4139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AF43-76F7-4944-86A9-A00C94863078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2972-B8A3-451B-925E-2BC639DBCF1D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7AB7-9D34-431F-BBE5-2A032667F470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0570-E1DE-47FA-B10F-5FE5A5793E93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3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A5AB-1E0C-4FC5-8100-FE6CB22684EB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#SEG英語</a:t>
            </a:r>
            <a:r>
              <a:rPr lang="ja-JP" altLang="en-US"/>
              <a:t>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DB8C-9EAA-434D-8EC6-B707814E86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64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B17A-E55E-49FC-9346-0F5746710060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6898-2376-4DEB-8077-7391F44B282D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5109-93E1-44BA-947F-C47652DCDA34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6EA0-A75A-4A6D-9BB5-516A3B1E41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006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AF43-76F7-4944-86A9-A00C948630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643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2972-B8A3-451B-925E-2BC639DBC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339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7AB7-9D34-431F-BBE5-2A032667F4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140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0570-E1DE-47FA-B10F-5FE5A5793E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97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A5AB-1E0C-4FC5-8100-FE6CB22684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121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B17A-E55E-49FC-9346-0F57467100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64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A109EB-4EA1-40C7-B2B9-6DDBAF367F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Blip>
          <a:blip r:embed="rId13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A109EB-4EA1-40C7-B2B9-6DDBAF367F9E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2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Blip>
          <a:blip r:embed="rId13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49552" y="479442"/>
            <a:ext cx="7394856" cy="1149357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FF0000"/>
                </a:solidFill>
              </a:rPr>
              <a:t>How to Conduct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a 6-Year ER Program – Part 2</a:t>
            </a:r>
            <a:endParaRPr lang="ja-JP" altLang="en-US" b="1" dirty="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936843" y="5547561"/>
            <a:ext cx="6700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</a:rPr>
              <a:t>If you have any questions about our ER program,</a:t>
            </a: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</a:rPr>
              <a:t>please contact me at fakio@seg.co.jp.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8914" y="3786777"/>
            <a:ext cx="615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Akio FURUKAWA</a:t>
            </a:r>
            <a:r>
              <a:rPr kumimoji="1" lang="ja-JP" altLang="en-US" sz="3600" dirty="0"/>
              <a:t>（古川昭夫）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28914" y="4433108"/>
            <a:ext cx="305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</a:rPr>
              <a:t>Founder of SEG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02294" y="2362997"/>
            <a:ext cx="6521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ERWC7</a:t>
            </a:r>
            <a:r>
              <a:rPr lang="ja-JP" altLang="en-US" sz="3200" dirty="0"/>
              <a:t> </a:t>
            </a:r>
            <a:r>
              <a:rPr lang="en-US" altLang="ja-JP" sz="3200" dirty="0"/>
              <a:t>in</a:t>
            </a:r>
            <a:r>
              <a:rPr lang="ja-JP" altLang="en-US" sz="3200" dirty="0"/>
              <a:t> </a:t>
            </a:r>
            <a:r>
              <a:rPr lang="en-US" altLang="ja-JP" sz="3200" dirty="0"/>
              <a:t>Hokkaido,</a:t>
            </a:r>
            <a:r>
              <a:rPr lang="ja-JP" altLang="en-US" sz="3200" dirty="0"/>
              <a:t>　</a:t>
            </a:r>
            <a:r>
              <a:rPr lang="en-US" altLang="ja-JP" sz="3200" dirty="0"/>
              <a:t>Sep/7/2025</a:t>
            </a:r>
            <a:endParaRPr lang="ja-JP" altLang="en-US" sz="320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A5DC70A-0D1D-C9F4-35DF-95A81C052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2AA33A-B567-1440-259E-F9078278537E}"/>
              </a:ext>
            </a:extLst>
          </p:cNvPr>
          <p:cNvSpPr txBox="1"/>
          <p:nvPr/>
        </p:nvSpPr>
        <p:spPr>
          <a:xfrm>
            <a:off x="1042448" y="4839610"/>
            <a:ext cx="648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</a:rPr>
              <a:t>Co-Founder of SSS ER Study Group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DF07F5-B197-5156-B257-FACB8801DAA9}"/>
              </a:ext>
            </a:extLst>
          </p:cNvPr>
          <p:cNvSpPr txBox="1"/>
          <p:nvPr/>
        </p:nvSpPr>
        <p:spPr>
          <a:xfrm>
            <a:off x="6660232" y="1707061"/>
            <a:ext cx="204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Ver. 1.01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492CEB-7C5D-4F6A-132F-D8A262F18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24" y="3415645"/>
            <a:ext cx="1390655" cy="1885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713C4-CCE7-787C-2A03-0AC0B9DA8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DC8D57BC-9080-213F-9C1E-B6742EC56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78941"/>
            <a:ext cx="8391254" cy="11185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solidFill>
                  <a:schemeClr val="tx2"/>
                </a:solidFill>
              </a:rPr>
              <a:t>Do NOT Raise the Level Too Fast 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3252" name="Rectangle 1027">
            <a:extLst>
              <a:ext uri="{FF2B5EF4-FFF2-40B4-BE49-F238E27FC236}">
                <a16:creationId xmlns:a16="http://schemas.microsoft.com/office/drawing/2014/main" id="{5870478D-FCD4-7E3B-23E6-5AD127972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05725" cy="453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dirty="0"/>
              <a:t>Have students read</a:t>
            </a:r>
          </a:p>
          <a:p>
            <a:pPr eaLnBrk="1" hangingPunct="1"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i</a:t>
            </a:r>
            <a:r>
              <a:rPr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>
                <a:solidFill>
                  <a:srgbClr val="FF0000"/>
                </a:solidFill>
              </a:rPr>
              <a:t>1, </a:t>
            </a:r>
            <a:r>
              <a:rPr lang="en-US" altLang="ja-JP" b="1" dirty="0" err="1">
                <a:solidFill>
                  <a:srgbClr val="FF0000"/>
                </a:solidFill>
              </a:rPr>
              <a:t>i</a:t>
            </a:r>
            <a:r>
              <a:rPr lang="en-US" altLang="ja-JP" b="1" dirty="0">
                <a:solidFill>
                  <a:srgbClr val="FF0000"/>
                </a:solidFill>
              </a:rPr>
              <a:t>, i+1 </a:t>
            </a:r>
            <a:r>
              <a:rPr lang="en-US" altLang="ja-JP" b="1" dirty="0"/>
              <a:t>simultaneously or alternately</a:t>
            </a:r>
          </a:p>
          <a:p>
            <a:pPr eaLnBrk="1" hangingPunct="1">
              <a:buFontTx/>
              <a:buNone/>
            </a:pPr>
            <a:r>
              <a:rPr lang="en-US" altLang="ja-JP" b="1" dirty="0"/>
              <a:t>where</a:t>
            </a:r>
          </a:p>
          <a:p>
            <a:pPr eaLnBrk="1" hangingPunct="1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i</a:t>
            </a:r>
            <a:r>
              <a:rPr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lang="en-US" altLang="ja-JP" b="1" dirty="0"/>
              <a:t>: a level students </a:t>
            </a:r>
            <a:r>
              <a:rPr lang="en-US" altLang="ja-JP" b="1" dirty="0">
                <a:solidFill>
                  <a:srgbClr val="FF0000"/>
                </a:solidFill>
              </a:rPr>
              <a:t>can read very easily</a:t>
            </a:r>
          </a:p>
          <a:p>
            <a:pPr eaLnBrk="1" hangingPunct="1"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i</a:t>
            </a:r>
            <a:r>
              <a:rPr lang="en-US" altLang="ja-JP" b="1" dirty="0"/>
              <a:t>: a level students </a:t>
            </a:r>
            <a:r>
              <a:rPr lang="en-US" altLang="ja-JP" b="1" dirty="0">
                <a:solidFill>
                  <a:srgbClr val="FF0000"/>
                </a:solidFill>
              </a:rPr>
              <a:t>can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read easily</a:t>
            </a:r>
          </a:p>
          <a:p>
            <a:pPr eaLnBrk="1" hangingPunct="1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i+1</a:t>
            </a:r>
            <a:r>
              <a:rPr lang="en-US" altLang="ja-JP" b="1" dirty="0"/>
              <a:t>: a </a:t>
            </a:r>
            <a:r>
              <a:rPr lang="en-US" altLang="ja-JP" b="1" dirty="0">
                <a:solidFill>
                  <a:srgbClr val="FF0000"/>
                </a:solidFill>
              </a:rPr>
              <a:t>challenging level</a:t>
            </a:r>
          </a:p>
          <a:p>
            <a:pPr eaLnBrk="1" hangingPunct="1"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For beginners, </a:t>
            </a:r>
            <a:r>
              <a:rPr lang="en-US" altLang="ja-JP" b="1" dirty="0"/>
              <a:t>we recommend the following ratio</a:t>
            </a:r>
            <a:r>
              <a:rPr lang="en-US" altLang="ja-JP" sz="3600" b="1" dirty="0"/>
              <a:t>,</a:t>
            </a:r>
            <a:r>
              <a:rPr lang="en-US" altLang="ja-JP" sz="3600" b="1" dirty="0">
                <a:solidFill>
                  <a:srgbClr val="FF0000"/>
                </a:solidFill>
              </a:rPr>
              <a:t>  i</a:t>
            </a:r>
            <a:r>
              <a:rPr lang="en-US" altLang="ja-JP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3600" b="1" dirty="0">
                <a:solidFill>
                  <a:srgbClr val="FF0000"/>
                </a:solidFill>
              </a:rPr>
              <a:t>1 : </a:t>
            </a:r>
            <a:r>
              <a:rPr lang="en-US" altLang="ja-JP" sz="3600" b="1" dirty="0" err="1">
                <a:solidFill>
                  <a:srgbClr val="FF0000"/>
                </a:solidFill>
              </a:rPr>
              <a:t>i</a:t>
            </a:r>
            <a:r>
              <a:rPr lang="en-US" altLang="ja-JP" sz="3600" b="1" dirty="0">
                <a:solidFill>
                  <a:srgbClr val="FF0000"/>
                </a:solidFill>
              </a:rPr>
              <a:t> : i+1 = 3 : 2 : 1</a:t>
            </a:r>
          </a:p>
          <a:p>
            <a:pPr algn="ctr" eaLnBrk="1" hangingPunct="1">
              <a:buFontTx/>
              <a:buNone/>
            </a:pPr>
            <a:r>
              <a:rPr lang="en-US" altLang="ja-JP" b="1" dirty="0"/>
              <a:t> </a:t>
            </a:r>
            <a:endParaRPr lang="en-US" altLang="ja-JP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16B074-E4A8-8B0C-BD99-3557849F67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43663" y="62579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4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 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2800" b="0" dirty="0"/>
              <a:t>43</a:t>
            </a:r>
            <a:endParaRPr kumimoji="0" lang="ja-JP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7473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4"/>
    </mc:Choice>
    <mc:Fallback xmlns="">
      <p:transition spd="slow" advTm="509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A425-7B80-DFBD-F572-FA1411A6D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タイトル 1">
            <a:extLst>
              <a:ext uri="{FF2B5EF4-FFF2-40B4-BE49-F238E27FC236}">
                <a16:creationId xmlns:a16="http://schemas.microsoft.com/office/drawing/2014/main" id="{C8FE2756-7175-692F-9AF5-8D569930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60350"/>
            <a:ext cx="8137525" cy="1081088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+mn-ea"/>
                <a:ea typeface="+mn-ea"/>
              </a:rPr>
              <a:t>Raise the Level Gradually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1B6531-3080-E5AD-7E4E-5393D9FF1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583766DC-AC24-EE76-42EE-07A9D0B4573B}"/>
              </a:ext>
            </a:extLst>
          </p:cNvPr>
          <p:cNvSpPr/>
          <p:nvPr/>
        </p:nvSpPr>
        <p:spPr bwMode="auto">
          <a:xfrm>
            <a:off x="1619672" y="2348880"/>
            <a:ext cx="1296144" cy="72008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2A565799-0409-EAC5-E31A-4A8EE1237852}"/>
              </a:ext>
            </a:extLst>
          </p:cNvPr>
          <p:cNvSpPr/>
          <p:nvPr/>
        </p:nvSpPr>
        <p:spPr bwMode="auto">
          <a:xfrm>
            <a:off x="1835696" y="2780928"/>
            <a:ext cx="1296144" cy="1295474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5" name="右矢印 4">
            <a:extLst>
              <a:ext uri="{FF2B5EF4-FFF2-40B4-BE49-F238E27FC236}">
                <a16:creationId xmlns:a16="http://schemas.microsoft.com/office/drawing/2014/main" id="{ECA5F68C-4D2C-60F4-A5CF-A6FBEFE3036A}"/>
              </a:ext>
            </a:extLst>
          </p:cNvPr>
          <p:cNvSpPr/>
          <p:nvPr/>
        </p:nvSpPr>
        <p:spPr bwMode="auto">
          <a:xfrm>
            <a:off x="2339752" y="2924944"/>
            <a:ext cx="1152128" cy="86409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53017735-4143-261B-79F1-6F8C624D2486}"/>
              </a:ext>
            </a:extLst>
          </p:cNvPr>
          <p:cNvSpPr/>
          <p:nvPr/>
        </p:nvSpPr>
        <p:spPr bwMode="auto">
          <a:xfrm>
            <a:off x="3491880" y="1916832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228DDB2-CBC6-9EEA-796B-23BC205501C6}"/>
              </a:ext>
            </a:extLst>
          </p:cNvPr>
          <p:cNvCxnSpPr/>
          <p:nvPr/>
        </p:nvCxnSpPr>
        <p:spPr bwMode="auto">
          <a:xfrm flipV="1">
            <a:off x="1835696" y="3068960"/>
            <a:ext cx="864096" cy="1007442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右矢印 9">
            <a:extLst>
              <a:ext uri="{FF2B5EF4-FFF2-40B4-BE49-F238E27FC236}">
                <a16:creationId xmlns:a16="http://schemas.microsoft.com/office/drawing/2014/main" id="{0CE37558-CBAC-8E8F-57EC-C5261B90A93E}"/>
              </a:ext>
            </a:extLst>
          </p:cNvPr>
          <p:cNvSpPr/>
          <p:nvPr/>
        </p:nvSpPr>
        <p:spPr bwMode="auto">
          <a:xfrm>
            <a:off x="2590800" y="3513436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54E37-B767-330D-F237-2FC3DF37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85" y="1355825"/>
            <a:ext cx="7535636" cy="416649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F63FEA-F7B5-3758-2CC1-F5EF0139BB86}"/>
              </a:ext>
            </a:extLst>
          </p:cNvPr>
          <p:cNvSpPr txBox="1"/>
          <p:nvPr/>
        </p:nvSpPr>
        <p:spPr>
          <a:xfrm>
            <a:off x="1442979" y="5484510"/>
            <a:ext cx="7172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→</a:t>
            </a:r>
            <a:r>
              <a:rPr kumimoji="1" lang="ja-JP" altLang="en-US" dirty="0"/>
              <a:t>　</a:t>
            </a:r>
            <a:r>
              <a:rPr kumimoji="1" lang="en-US" altLang="ja-JP" dirty="0"/>
              <a:t>Total amount of words a student reads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863541-AC63-8C32-1D67-5975BFC12333}"/>
              </a:ext>
            </a:extLst>
          </p:cNvPr>
          <p:cNvSpPr txBox="1"/>
          <p:nvPr/>
        </p:nvSpPr>
        <p:spPr>
          <a:xfrm>
            <a:off x="248547" y="2584699"/>
            <a:ext cx="800219" cy="3730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/>
              <a:t>Reading level </a:t>
            </a:r>
            <a:r>
              <a:rPr kumimoji="1" lang="ja-JP" altLang="en-US" sz="4000" dirty="0"/>
              <a:t>←</a:t>
            </a:r>
          </a:p>
        </p:txBody>
      </p:sp>
    </p:spTree>
    <p:extLst>
      <p:ext uri="{BB962C8B-B14F-4D97-AF65-F5344CB8AC3E}">
        <p14:creationId xmlns:p14="http://schemas.microsoft.com/office/powerpoint/2010/main" val="73565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タイトル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137525" cy="1081088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+mn-ea"/>
                <a:ea typeface="+mn-ea"/>
              </a:rPr>
              <a:t>Our Guided ER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3" name="右矢印 2"/>
          <p:cNvSpPr/>
          <p:nvPr/>
        </p:nvSpPr>
        <p:spPr bwMode="auto">
          <a:xfrm>
            <a:off x="1619672" y="2348880"/>
            <a:ext cx="1296144" cy="72008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4" name="右矢印 3"/>
          <p:cNvSpPr/>
          <p:nvPr/>
        </p:nvSpPr>
        <p:spPr bwMode="auto">
          <a:xfrm>
            <a:off x="1835696" y="2780928"/>
            <a:ext cx="1296144" cy="1295474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5" name="右矢印 4"/>
          <p:cNvSpPr/>
          <p:nvPr/>
        </p:nvSpPr>
        <p:spPr bwMode="auto">
          <a:xfrm>
            <a:off x="2339752" y="2924944"/>
            <a:ext cx="1152128" cy="86409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3491880" y="1916832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1835696" y="3068960"/>
            <a:ext cx="864096" cy="1007442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右矢印 9"/>
          <p:cNvSpPr/>
          <p:nvPr/>
        </p:nvSpPr>
        <p:spPr bwMode="auto">
          <a:xfrm>
            <a:off x="2590800" y="3513436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rgbClr val="020018"/>
              </a:solidFill>
              <a:effectLst/>
              <a:latin typeface="Garamond" pitchFamily="18" charset="0"/>
              <a:ea typeface="ＭＳ Ｐゴシック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3BE5C5-9704-3B91-9F56-E534685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99630"/>
            <a:ext cx="8527889" cy="46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E98D-C727-3696-5987-3656F708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FF6B36BE-9F8E-867B-8A67-3D0BCC582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78941"/>
            <a:ext cx="8391254" cy="11185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Advice to ER teachers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3252" name="Rectangle 1027">
            <a:extLst>
              <a:ext uri="{FF2B5EF4-FFF2-40B4-BE49-F238E27FC236}">
                <a16:creationId xmlns:a16="http://schemas.microsoft.com/office/drawing/2014/main" id="{597AD6F4-E7A0-A270-3586-55C8A77B9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97459"/>
            <a:ext cx="7993385" cy="46223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dirty="0"/>
              <a:t>   Sometimes, teachers need to advise their students to </a:t>
            </a:r>
            <a:r>
              <a:rPr lang="en-US" altLang="ja-JP" b="1" dirty="0">
                <a:solidFill>
                  <a:srgbClr val="FF0000"/>
                </a:solidFill>
              </a:rPr>
              <a:t>lower their reading level </a:t>
            </a:r>
            <a:r>
              <a:rPr lang="en-US" altLang="ja-JP" b="1" dirty="0"/>
              <a:t>when they are struggling with reading books that are too difficult, or are really tired, or have personal problems.</a:t>
            </a:r>
          </a:p>
          <a:p>
            <a:pPr eaLnBrk="1" hangingPunct="1">
              <a:buFontTx/>
              <a:buNone/>
            </a:pPr>
            <a:r>
              <a:rPr lang="en-US" altLang="ja-JP" b="1" dirty="0"/>
              <a:t>   </a:t>
            </a:r>
            <a:r>
              <a:rPr lang="en-US" altLang="ja-JP" b="1" dirty="0">
                <a:solidFill>
                  <a:srgbClr val="FF0000"/>
                </a:solidFill>
              </a:rPr>
              <a:t>When a student loses focus</a:t>
            </a:r>
            <a:r>
              <a:rPr lang="en-US" altLang="ja-JP" b="1" dirty="0"/>
              <a:t>, an effective way to change their mood is to have them read </a:t>
            </a:r>
            <a:r>
              <a:rPr lang="en-US" altLang="ja-JP" b="1" dirty="0">
                <a:solidFill>
                  <a:srgbClr val="FF0000"/>
                </a:solidFill>
              </a:rPr>
              <a:t>a good picture book </a:t>
            </a:r>
            <a:r>
              <a:rPr lang="en-US" altLang="ja-JP" b="1" dirty="0"/>
              <a:t>or </a:t>
            </a:r>
            <a:r>
              <a:rPr lang="en-US" altLang="ja-JP" b="1" dirty="0">
                <a:solidFill>
                  <a:srgbClr val="FF0000"/>
                </a:solidFill>
              </a:rPr>
              <a:t>a short graphic novel. </a:t>
            </a:r>
            <a:endParaRPr lang="en-US" altLang="ja-JP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AE45E2-C4FD-972A-A194-D9EA72B8EC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43663" y="62579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4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 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2800" b="0" dirty="0">
                <a:solidFill>
                  <a:srgbClr val="FF0000"/>
                </a:solidFill>
              </a:rPr>
              <a:t>45a</a:t>
            </a:r>
            <a:endParaRPr kumimoji="0" lang="ja-JP" alt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4"/>
    </mc:Choice>
    <mc:Fallback xmlns="">
      <p:transition spd="slow" advTm="509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136830" cy="11524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solidFill>
                  <a:schemeClr val="tx2"/>
                </a:solidFill>
              </a:rPr>
              <a:t>A Wide Variety of Books is Essential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05725" cy="453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dirty="0"/>
              <a:t>   Graded Readers are easy to read, but the total number of GR is not enough for our program. </a:t>
            </a:r>
          </a:p>
          <a:p>
            <a:pPr eaLnBrk="1" hangingPunct="1">
              <a:buFontTx/>
              <a:buNone/>
            </a:pPr>
            <a:r>
              <a:rPr lang="en-US" altLang="ja-JP" b="1" dirty="0"/>
              <a:t>   In addition to GR, </a:t>
            </a:r>
            <a:r>
              <a:rPr lang="en-US" altLang="ja-JP" b="1" dirty="0">
                <a:solidFill>
                  <a:srgbClr val="FF0000"/>
                </a:solidFill>
              </a:rPr>
              <a:t>we need books for children and young adults</a:t>
            </a:r>
            <a:r>
              <a:rPr lang="en-US" altLang="ja-JP" b="1" dirty="0">
                <a:solidFill>
                  <a:srgbClr val="002060"/>
                </a:solidFill>
              </a:rPr>
              <a:t>.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The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YL (</a:t>
            </a:r>
            <a:r>
              <a:rPr lang="en-US" altLang="ja-JP" b="1" dirty="0" err="1">
                <a:solidFill>
                  <a:srgbClr val="FF0000"/>
                </a:solidFill>
              </a:rPr>
              <a:t>yomiyasusa</a:t>
            </a:r>
            <a:r>
              <a:rPr lang="en-US" altLang="ja-JP" b="1" dirty="0">
                <a:solidFill>
                  <a:srgbClr val="FF0000"/>
                </a:solidFill>
              </a:rPr>
              <a:t> level) system </a:t>
            </a:r>
            <a:r>
              <a:rPr lang="en-US" altLang="ja-JP" b="1" dirty="0"/>
              <a:t>makes it possible to level and list the word counts for both GR and authentic books.</a:t>
            </a:r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443663" y="62579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4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 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2800" b="0" dirty="0"/>
              <a:t>46</a:t>
            </a:r>
            <a:endParaRPr kumimoji="0" lang="ja-JP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7540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4"/>
    </mc:Choice>
    <mc:Fallback xmlns="">
      <p:transition spd="slow" advTm="509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3FEF-743B-BA4A-F162-DC8E6E46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322C4EA3-1CDF-BDBF-8C9D-19E11FD3F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solidFill>
                  <a:schemeClr val="tx2"/>
                </a:solidFill>
              </a:rPr>
              <a:t>YLs for Major GR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3252" name="Rectangle 1027">
            <a:extLst>
              <a:ext uri="{FF2B5EF4-FFF2-40B4-BE49-F238E27FC236}">
                <a16:creationId xmlns:a16="http://schemas.microsoft.com/office/drawing/2014/main" id="{2A124F9C-B971-9BFC-2C3D-86B3CFD9C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05725" cy="453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dirty="0"/>
              <a:t>   </a:t>
            </a:r>
            <a:endParaRPr lang="en-US" altLang="ja-JP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E2671-829A-4399-9D2A-119D8E5009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1913" y="626720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4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 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2800" b="0" dirty="0"/>
              <a:t>47</a:t>
            </a:r>
            <a:endParaRPr kumimoji="0" lang="ja-JP" altLang="en-US" sz="2800" b="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42F4FE7-67DF-CC94-0787-978BDD862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7" y="1238767"/>
            <a:ext cx="6745927" cy="352862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636A6-89C6-ED99-E50E-C18554F3975B}"/>
              </a:ext>
            </a:extLst>
          </p:cNvPr>
          <p:cNvSpPr txBox="1"/>
          <p:nvPr/>
        </p:nvSpPr>
        <p:spPr>
          <a:xfrm>
            <a:off x="755650" y="4899243"/>
            <a:ext cx="6912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Each YL is determined by the difficulty</a:t>
            </a:r>
          </a:p>
          <a:p>
            <a:r>
              <a:rPr kumimoji="1" lang="en-US" altLang="ja-JP" dirty="0"/>
              <a:t>of grammar and vocabulary </a:t>
            </a:r>
            <a:r>
              <a:rPr lang="en-US" altLang="ja-JP" dirty="0"/>
              <a:t>and the total length of each book.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09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4"/>
    </mc:Choice>
    <mc:Fallback xmlns="">
      <p:transition spd="slow" advTm="5096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AB1B2-C183-889F-E822-136E715C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BDB3B326-DA0C-1D60-33F8-13B2B7C28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solidFill>
                  <a:schemeClr val="tx2"/>
                </a:solidFill>
              </a:rPr>
              <a:t>YLs for Major Books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3252" name="Rectangle 1027">
            <a:extLst>
              <a:ext uri="{FF2B5EF4-FFF2-40B4-BE49-F238E27FC236}">
                <a16:creationId xmlns:a16="http://schemas.microsoft.com/office/drawing/2014/main" id="{A153D961-0BC7-DAA5-7DCE-10FE55C25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05725" cy="453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dirty="0"/>
              <a:t>   </a:t>
            </a:r>
            <a:endParaRPr lang="en-US" altLang="ja-JP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68ECAD-D140-960B-5153-0CC018FBC5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43663" y="62579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60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4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 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2800" b="0" dirty="0"/>
              <a:t>48</a:t>
            </a:r>
            <a:endParaRPr kumimoji="0" lang="ja-JP" altLang="en-US" sz="2800" b="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8961FB-DA7E-80CF-5363-F14F135B8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56748"/>
            <a:ext cx="5744563" cy="421693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1F0906-24EF-A787-6158-45A7819910BD}"/>
              </a:ext>
            </a:extLst>
          </p:cNvPr>
          <p:cNvSpPr txBox="1"/>
          <p:nvPr/>
        </p:nvSpPr>
        <p:spPr>
          <a:xfrm>
            <a:off x="723663" y="5454650"/>
            <a:ext cx="8465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Each YL is determined by the difficulty of vocabulary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and the total length of each book.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2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4"/>
    </mc:Choice>
    <mc:Fallback xmlns="">
      <p:transition spd="slow" advTm="509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8AFC7-F4F4-01D3-4301-9737A27D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52128"/>
          </a:xfrm>
        </p:spPr>
        <p:txBody>
          <a:bodyPr/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How to determine a YL by yourself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784E6F-D11D-C182-7543-5F55BD3E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7632848" cy="46916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If you want to determine the YL of your book by yourself, read a few paragraphs in the book,</a:t>
            </a:r>
            <a:r>
              <a:rPr lang="ja-JP" altLang="en-US" b="1" dirty="0"/>
              <a:t> </a:t>
            </a:r>
            <a:r>
              <a:rPr lang="en-US" altLang="ja-JP" b="1" dirty="0"/>
              <a:t>and</a:t>
            </a:r>
            <a:r>
              <a:rPr kumimoji="1" lang="en-US" altLang="ja-JP" b="1" dirty="0"/>
              <a:t> decide if their difficulty is close to the books which you have already read. If you or your student feel the difficulty </a:t>
            </a:r>
            <a:r>
              <a:rPr lang="en-US" altLang="ja-JP" b="1" dirty="0"/>
              <a:t>of the book is between Book A with YL X and Book B with YL Y, then you can set the YL of the new book as X or Y or (X+Y)/2.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46E462-7B60-C169-CCAA-D972FE1A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49a</a:t>
            </a:r>
          </a:p>
        </p:txBody>
      </p:sp>
    </p:spTree>
    <p:extLst>
      <p:ext uri="{BB962C8B-B14F-4D97-AF65-F5344CB8AC3E}">
        <p14:creationId xmlns:p14="http://schemas.microsoft.com/office/powerpoint/2010/main" val="201219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4967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Important Points for Beginners 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1409" y="1628800"/>
            <a:ext cx="7851031" cy="5076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+mj-lt"/>
              </a:rPr>
              <a:t>(1) High level of comprehension and reading volume(=total amount of reading done) are both important. We believe from our experience that:</a:t>
            </a:r>
          </a:p>
          <a:p>
            <a:pPr marL="0" indent="0">
              <a:buNone/>
            </a:pPr>
            <a:r>
              <a:rPr lang="en-US" altLang="ja-JP" b="1" dirty="0">
                <a:latin typeface="+mj-lt"/>
              </a:rPr>
              <a:t>    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the growth of English proficiency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     is proportional to 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     (Reading Volume)×LC</a:t>
            </a:r>
            <a:r>
              <a:rPr lang="ja-JP" altLang="ja-JP" b="1" baseline="30000" dirty="0">
                <a:solidFill>
                  <a:srgbClr val="FF0000"/>
                </a:solidFill>
              </a:rPr>
              <a:t> </a:t>
            </a:r>
            <a:r>
              <a:rPr lang="ja-JP" altLang="ja-JP" sz="3600" b="1" baseline="30000" dirty="0">
                <a:solidFill>
                  <a:srgbClr val="FF0000"/>
                </a:solidFill>
              </a:rPr>
              <a:t>４</a:t>
            </a:r>
            <a:endParaRPr lang="ja-JP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b="1" dirty="0">
                <a:latin typeface="+mj-lt"/>
              </a:rPr>
              <a:t> So, students should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read a lot at</a:t>
            </a:r>
            <a:r>
              <a:rPr lang="ja-JP" alt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an 80-90% LC</a:t>
            </a:r>
            <a:r>
              <a:rPr lang="en-US" altLang="ja-JP" b="1" dirty="0">
                <a:latin typeface="+mj-lt"/>
              </a:rPr>
              <a:t>=Level of Comprehension.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     </a:t>
            </a:r>
            <a:endParaRPr lang="en-US" altLang="ja-JP" b="1" dirty="0">
              <a:latin typeface="+mj-lt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03735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9BC98-EDE2-E06C-FC4F-F799FE76D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C3652B6C-B754-FB24-11D1-CFCC1A9F23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49672"/>
            <a:ext cx="8062664" cy="1063104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FF0000"/>
                </a:solidFill>
              </a:rPr>
              <a:t>(R</a:t>
            </a:r>
            <a:r>
              <a:rPr lang="en-US" altLang="ja-JP" sz="3600" b="1" dirty="0">
                <a:solidFill>
                  <a:srgbClr val="FF0000"/>
                </a:solidFill>
              </a:rPr>
              <a:t>eading</a:t>
            </a:r>
            <a:r>
              <a:rPr lang="en-US" altLang="ja-JP" b="1" dirty="0">
                <a:solidFill>
                  <a:srgbClr val="FF0000"/>
                </a:solidFill>
              </a:rPr>
              <a:t> V</a:t>
            </a:r>
            <a:r>
              <a:rPr lang="en-US" altLang="ja-JP" sz="3600" b="1" dirty="0">
                <a:solidFill>
                  <a:srgbClr val="FF0000"/>
                </a:solidFill>
              </a:rPr>
              <a:t>olume</a:t>
            </a:r>
            <a:r>
              <a:rPr lang="en-US" altLang="ja-JP" b="1" dirty="0">
                <a:solidFill>
                  <a:srgbClr val="FF0000"/>
                </a:solidFill>
              </a:rPr>
              <a:t>)×LC</a:t>
            </a:r>
            <a:r>
              <a:rPr lang="ja-JP" altLang="ja-JP" sz="3600" b="1" baseline="30000" dirty="0">
                <a:solidFill>
                  <a:srgbClr val="FF0000"/>
                </a:solidFill>
              </a:rPr>
              <a:t> </a:t>
            </a:r>
            <a:r>
              <a:rPr lang="ja-JP" altLang="ja-JP" sz="4800" baseline="30000" dirty="0">
                <a:solidFill>
                  <a:srgbClr val="FF0000"/>
                </a:solidFill>
              </a:rPr>
              <a:t>４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32F9671C-B0AC-8D08-5EDC-33FE7DD71A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3812" y="1819672"/>
            <a:ext cx="7846640" cy="4428728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+mj-lt"/>
              </a:rPr>
              <a:t>It implies reading 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10,000 words at a 50% LC(Level of Comprehension) </a:t>
            </a:r>
            <a:endParaRPr lang="en-US" altLang="ja-JP" b="1" dirty="0">
              <a:latin typeface="+mj-lt"/>
            </a:endParaRPr>
          </a:p>
          <a:p>
            <a:pPr marL="0" indent="0">
              <a:buNone/>
            </a:pPr>
            <a:r>
              <a:rPr lang="en-US" altLang="ja-JP" b="1" dirty="0">
                <a:latin typeface="+mj-lt"/>
              </a:rPr>
              <a:t>is equivalent to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625 words at a 100% LC</a:t>
            </a:r>
            <a:r>
              <a:rPr lang="en-US" altLang="ja-JP" b="1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altLang="ja-JP" b="1" dirty="0">
                <a:latin typeface="+mj-lt"/>
              </a:rPr>
              <a:t>reading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10,000 words at an 80% LC</a:t>
            </a:r>
            <a:endParaRPr lang="en-US" altLang="ja-JP" b="1" dirty="0">
              <a:latin typeface="+mj-lt"/>
            </a:endParaRPr>
          </a:p>
          <a:p>
            <a:pPr marL="0" indent="0">
              <a:buNone/>
            </a:pPr>
            <a:r>
              <a:rPr lang="en-US" altLang="ja-JP" b="1" dirty="0"/>
              <a:t>is equivalent to </a:t>
            </a:r>
            <a:r>
              <a:rPr lang="en-US" altLang="ja-JP" b="1" dirty="0">
                <a:solidFill>
                  <a:srgbClr val="FF0000"/>
                </a:solidFill>
              </a:rPr>
              <a:t>4,096 words at a 100% LC</a:t>
            </a:r>
            <a:r>
              <a:rPr lang="en-US" altLang="ja-JP" b="1" dirty="0"/>
              <a:t>.</a:t>
            </a:r>
          </a:p>
          <a:p>
            <a:pPr marL="0" indent="0">
              <a:buNone/>
            </a:pPr>
            <a:r>
              <a:rPr lang="en-US" altLang="ja-JP" b="1" dirty="0"/>
              <a:t>I recommend you have your students read </a:t>
            </a:r>
            <a:r>
              <a:rPr lang="en-US" altLang="ja-JP" b="1" dirty="0">
                <a:solidFill>
                  <a:srgbClr val="FF0000"/>
                </a:solidFill>
              </a:rPr>
              <a:t>at an 80% LC</a:t>
            </a:r>
            <a:r>
              <a:rPr lang="en-US" altLang="ja-JP" b="1" dirty="0"/>
              <a:t>.</a:t>
            </a:r>
          </a:p>
          <a:p>
            <a:pPr marL="0" indent="0">
              <a:buNone/>
            </a:pPr>
            <a:endParaRPr lang="en-US" altLang="ja-JP" b="1" dirty="0">
              <a:latin typeface="+mj-lt"/>
            </a:endParaRPr>
          </a:p>
          <a:p>
            <a:pPr marL="0" indent="0">
              <a:buNone/>
            </a:pPr>
            <a:endParaRPr lang="en-US" altLang="ja-JP" b="1" dirty="0">
              <a:latin typeface="+mj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686164-D4B9-5F8A-01F6-060BDCE52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rgbClr val="FF0000"/>
                </a:solidFill>
              </a:rPr>
              <a:t>49a</a:t>
            </a:r>
          </a:p>
        </p:txBody>
      </p:sp>
    </p:spTree>
    <p:extLst>
      <p:ext uri="{BB962C8B-B14F-4D97-AF65-F5344CB8AC3E}">
        <p14:creationId xmlns:p14="http://schemas.microsoft.com/office/powerpoint/2010/main" val="34584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chemeClr val="tx2"/>
                </a:solidFill>
              </a:rPr>
              <a:t>Three</a:t>
            </a:r>
            <a:r>
              <a:rPr lang="ja-JP" altLang="en-US" sz="4000" b="1" dirty="0">
                <a:solidFill>
                  <a:schemeClr val="tx2"/>
                </a:solidFill>
              </a:rPr>
              <a:t> </a:t>
            </a:r>
            <a:r>
              <a:rPr lang="en-US" altLang="ja-JP" sz="4000" b="1" dirty="0">
                <a:solidFill>
                  <a:schemeClr val="tx2"/>
                </a:solidFill>
              </a:rPr>
              <a:t>Stages in Our ER Program</a:t>
            </a:r>
            <a:endParaRPr lang="ja-JP" altLang="en-US" sz="4000" b="1" dirty="0">
              <a:solidFill>
                <a:schemeClr val="tx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3892" y="1700809"/>
            <a:ext cx="803854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1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 (takes 0.5 to 3 years)</a:t>
            </a:r>
          </a:p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 From the beginning to reaching the    </a:t>
            </a:r>
          </a:p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 level of being able to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read OBW1</a:t>
            </a:r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/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2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(takes 1 to 2 years)</a:t>
            </a:r>
          </a:p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 Advancing YL2.0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to YL4.0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or further</a:t>
            </a:r>
          </a:p>
          <a:p>
            <a:pPr marL="0" indent="0" eaLnBrk="1" hangingPunct="1"/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3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(usually takes 1 year)</a:t>
            </a:r>
          </a:p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  Advancing YL4.0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to YL7.0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35AE96E-403C-C1F3-47B2-0936B1837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36191" y="6225124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82447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F6B5-0D2C-34BD-5814-0341F2529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24E01583-1B0A-76D1-366B-AB82936B4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Stage 1 (YL</a:t>
            </a:r>
            <a:r>
              <a:rPr lang="ja-JP" altLang="en-US" sz="4000" b="1" dirty="0">
                <a:solidFill>
                  <a:srgbClr val="FF0000"/>
                </a:solidFill>
                <a:latin typeface="Times New Roman" pitchFamily="18" charset="0"/>
              </a:rPr>
              <a:t>≦</a:t>
            </a:r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1.8) 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08EFBD6A-F898-4EE3-1332-18EE2518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98650"/>
            <a:ext cx="36460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Grade 7</a:t>
            </a:r>
          </a:p>
          <a:p>
            <a:pPr marL="0" indent="0" eaLnBrk="1" hangingPunct="1"/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Advanced Class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C614D7A7-238F-B6F8-972D-FCCD917E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486154"/>
            <a:ext cx="7246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starts from  YL0.2  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AB0185-D9B1-F002-61D2-BF0BCF51C9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984" y="67458"/>
            <a:ext cx="2730138" cy="3104505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3EC8490-39C9-8740-A428-2D15B079E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1" y="3565993"/>
            <a:ext cx="2160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6 months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539432F-1936-1E2F-CD71-28E89786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Picture 2" descr="Sinbad (Dominoes:Starter Level: 250 Headwords)">
            <a:extLst>
              <a:ext uri="{FF2B5EF4-FFF2-40B4-BE49-F238E27FC236}">
                <a16:creationId xmlns:a16="http://schemas.microsoft.com/office/drawing/2014/main" id="{2447257E-1E21-6CB0-977E-1874EFCE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212324"/>
            <a:ext cx="1528311" cy="21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2BFF27B3-01E4-E1AE-AB59-CA23067E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063" y="3565993"/>
            <a:ext cx="2730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10 months</a:t>
            </a:r>
          </a:p>
        </p:txBody>
      </p:sp>
      <p:pic>
        <p:nvPicPr>
          <p:cNvPr id="1034" name="Picture 10" descr="NATE THE GREAT(B)">
            <a:extLst>
              <a:ext uri="{FF2B5EF4-FFF2-40B4-BE49-F238E27FC236}">
                <a16:creationId xmlns:a16="http://schemas.microsoft.com/office/drawing/2014/main" id="{8223A581-9B8A-2B0E-36A2-AB903E5E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4246345"/>
            <a:ext cx="1440160" cy="21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521F92C-4F84-90AB-00F6-EC1074E5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241770"/>
            <a:ext cx="1378654" cy="21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B2C7AD39-CCC5-6AD8-CF3C-6955C56B4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84748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9FD8B-4934-2FDD-CB4A-6A1C050D8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E9DB8C2-4A0A-10A2-D515-AE0D2C3D5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Stage 1 (YL</a:t>
            </a:r>
            <a:r>
              <a:rPr lang="ja-JP" altLang="en-US" sz="4000" b="1" dirty="0">
                <a:solidFill>
                  <a:srgbClr val="FF0000"/>
                </a:solidFill>
                <a:latin typeface="Times New Roman" pitchFamily="18" charset="0"/>
              </a:rPr>
              <a:t>≦</a:t>
            </a:r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1.8) 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01403F0-E6EB-CC8E-8FC3-452EA5FE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09492"/>
            <a:ext cx="410445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Grade 7</a:t>
            </a:r>
          </a:p>
          <a:p>
            <a:pPr marL="0" indent="0" eaLnBrk="1" hangingPunct="1"/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Basic/Standard Class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062D3C7-B05E-E8F1-D51A-772D7C47C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484268"/>
            <a:ext cx="7246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starts from YL0.1  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EF0426C-0AFD-38B0-236A-BEE27594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1" y="3565993"/>
            <a:ext cx="2160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6 months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54ED335-F49B-6C92-B9F2-A10794DE1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AB13236-8EF2-E23A-AC35-AFF824EF7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063" y="3565993"/>
            <a:ext cx="2730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1 year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EB54F3-82A3-1713-AC4A-5E4D0511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39" y="9913"/>
            <a:ext cx="2790476" cy="323809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8A100A1-3AD7-7368-4121-1EF129751F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7" y="4241770"/>
            <a:ext cx="2150771" cy="244569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59426A7-E8CC-6178-ABFA-8B556AC3BD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223415"/>
            <a:ext cx="1800200" cy="2501816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BF564CCA-E15D-F012-F4A9-B4AE5ABFF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7223" y="6227413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8339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7B77-4A75-0BF8-4FF6-DB838934C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0C197AFE-BCF4-223C-F0B3-6D1B13B2A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Stage 1 (YL</a:t>
            </a:r>
            <a:r>
              <a:rPr lang="ja-JP" altLang="en-US" sz="4000" b="1" dirty="0">
                <a:solidFill>
                  <a:srgbClr val="FF0000"/>
                </a:solidFill>
                <a:latin typeface="Times New Roman" pitchFamily="18" charset="0"/>
              </a:rPr>
              <a:t>≦</a:t>
            </a:r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1.8) 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FADACEC-4510-9B41-7DA7-03709144E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36" y="1442334"/>
            <a:ext cx="7632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1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5B4E4FB-6A0B-0503-FE0D-4CBCCF170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D353E45-2E5A-9C27-1B62-4DDEF5F0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6" y="2795885"/>
            <a:ext cx="2320734" cy="9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</a:rPr>
              <a:t>Springboard</a:t>
            </a:r>
          </a:p>
          <a:p>
            <a:pPr marL="0" indent="0" eaLnBrk="1" hangingPunct="1"/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</a:rPr>
              <a:t>Connect</a:t>
            </a:r>
          </a:p>
        </p:txBody>
      </p:sp>
      <p:pic>
        <p:nvPicPr>
          <p:cNvPr id="2050" name="Picture 2" descr="Springboard Connect Level 3 Pack (5 titles)">
            <a:extLst>
              <a:ext uri="{FF2B5EF4-FFF2-40B4-BE49-F238E27FC236}">
                <a16:creationId xmlns:a16="http://schemas.microsoft.com/office/drawing/2014/main" id="{AAF87A9C-CEA5-5534-4079-18C27AE4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66" y="4241770"/>
            <a:ext cx="2026211" cy="17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B89A69-9142-CB58-73A7-8A61BA1BA185}"/>
              </a:ext>
            </a:extLst>
          </p:cNvPr>
          <p:cNvSpPr txBox="1"/>
          <p:nvPr/>
        </p:nvSpPr>
        <p:spPr>
          <a:xfrm>
            <a:off x="2815316" y="2795887"/>
            <a:ext cx="190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Magic Adventures</a:t>
            </a:r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6CE6A38-671D-7468-211D-19D9E725C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063" y="3903218"/>
            <a:ext cx="1621381" cy="221235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9D7EEC-6FBB-8DB6-80B2-AC9D9A6F2FE6}"/>
              </a:ext>
            </a:extLst>
          </p:cNvPr>
          <p:cNvSpPr txBox="1"/>
          <p:nvPr/>
        </p:nvSpPr>
        <p:spPr>
          <a:xfrm>
            <a:off x="4716015" y="2783302"/>
            <a:ext cx="190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Henry and </a:t>
            </a:r>
            <a:r>
              <a:rPr lang="en-US" altLang="ja-JP" dirty="0" err="1"/>
              <a:t>Mudge</a:t>
            </a:r>
            <a:endParaRPr kumimoji="1"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9802B8B-B65F-220F-091E-5C947F27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759" y="3877732"/>
            <a:ext cx="1761905" cy="243809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89D8761-07B3-FE76-AE51-98E73A4E70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903728"/>
            <a:ext cx="1567698" cy="243945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89D7EEC-6FBB-8DB6-80B2-AC9D9A6F2FE6}"/>
              </a:ext>
            </a:extLst>
          </p:cNvPr>
          <p:cNvSpPr txBox="1"/>
          <p:nvPr/>
        </p:nvSpPr>
        <p:spPr>
          <a:xfrm>
            <a:off x="6948264" y="2392304"/>
            <a:ext cx="1900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Cambridge English</a:t>
            </a:r>
          </a:p>
          <a:p>
            <a:r>
              <a:rPr lang="en-US" altLang="ja-JP" dirty="0"/>
              <a:t>Readers </a:t>
            </a:r>
            <a:endParaRPr kumimoji="1" lang="ja-JP" altLang="en-US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5938BD6-6725-922A-E334-660228E3C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82970" y="6343184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21739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C54CB-90CB-E808-46DC-DEC57733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98E404E8-61B0-02B5-E5A4-A2F30166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453003"/>
            <a:ext cx="81291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1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(</a:t>
            </a:r>
            <a:r>
              <a:rPr lang="ja-JP" altLang="en-US" sz="3600" dirty="0">
                <a:solidFill>
                  <a:schemeClr val="tx2"/>
                </a:solidFill>
                <a:latin typeface="Times New Roman" pitchFamily="18" charset="0"/>
              </a:rPr>
              <a:t>≦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YL0.6, </a:t>
            </a:r>
            <a:r>
              <a:rPr lang="ja-JP" altLang="en-US" sz="3600" dirty="0">
                <a:solidFill>
                  <a:schemeClr val="tx2"/>
                </a:solidFill>
                <a:latin typeface="Times New Roman" pitchFamily="18" charset="0"/>
              </a:rPr>
              <a:t>　≦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30KW)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E657319-3BF4-C749-FBA6-EBE1725A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26A2C1F-BD68-E427-C3E8-6DFDA58D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38690"/>
            <a:ext cx="8057143" cy="5142857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2EA6ACDF-8B91-32F8-E952-DF9D40E43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216" y="6315827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5335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B2EF6-D27C-5A33-06FE-C5D7815AC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77171238-CF5A-BE87-2329-80FBDCF6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60649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1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(YL0.6-1.4, 30-100KW)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9695ED7-9FC4-F4AC-7B36-5318FB3D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5BD0BBD-7E98-9096-F9D2-8677A0FA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38" y="3424238"/>
            <a:ext cx="209524" cy="952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32C645A-ED6A-5276-4689-E322F447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66" y="862333"/>
            <a:ext cx="8066667" cy="5133333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00294F7A-FB34-3321-A0D0-905A88DCB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8859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915EA-D94A-D70D-82F4-7F1B422F5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F5AB56F6-7122-2C41-96E8-02EAB31E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60649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1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(YL0.8-1.8, 100-300KW)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FBA973C-6B86-A7E1-89FB-19608CBD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250DF93-3E06-D0B4-6C80-453FA405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38" y="3424238"/>
            <a:ext cx="209524" cy="95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62F25C-99F5-5EC6-B63A-784525C0D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4" y="980728"/>
            <a:ext cx="8028571" cy="5142857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2EB5D0F4-35B3-D05D-F534-BD9C2B30B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2131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3B2FD-2010-08DB-C216-ADEB61FD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150C44B1-423E-7B54-0572-461105E3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60649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1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(YL0.8-1.8, 100-300KW)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1CECCB0-2C22-9AF8-2A07-109D2215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FD0268A-3C1E-E8D5-6D72-5044E859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38" y="3424238"/>
            <a:ext cx="209524" cy="95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B0B8DDB-1271-A362-6AFF-CD32AD7E5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62" y="1011023"/>
            <a:ext cx="8000000" cy="5133333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FA68B26A-01AF-25CE-DE3A-4A370A49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107060036"/>
      </p:ext>
    </p:extLst>
  </p:cSld>
  <p:clrMapOvr>
    <a:masterClrMapping/>
  </p:clrMapOvr>
</p:sld>
</file>

<file path=ppt/theme/theme1.xml><?xml version="1.0" encoding="utf-8"?>
<a:theme xmlns:a="http://schemas.openxmlformats.org/drawingml/2006/main" name="Ricepaper2">
  <a:themeElements>
    <a:clrScheme name="">
      <a:dk1>
        <a:srgbClr val="020018"/>
      </a:dk1>
      <a:lt1>
        <a:srgbClr val="CCFFFF"/>
      </a:lt1>
      <a:dk2>
        <a:srgbClr val="0000FF"/>
      </a:dk2>
      <a:lt2>
        <a:srgbClr val="EAC99E"/>
      </a:lt2>
      <a:accent1>
        <a:srgbClr val="FAF3EA"/>
      </a:accent1>
      <a:accent2>
        <a:srgbClr val="E40822"/>
      </a:accent2>
      <a:accent3>
        <a:srgbClr val="E2FFFF"/>
      </a:accent3>
      <a:accent4>
        <a:srgbClr val="010013"/>
      </a:accent4>
      <a:accent5>
        <a:srgbClr val="FCF8F3"/>
      </a:accent5>
      <a:accent6>
        <a:srgbClr val="CF061E"/>
      </a:accent6>
      <a:hlink>
        <a:srgbClr val="D69640"/>
      </a:hlink>
      <a:folHlink>
        <a:srgbClr val="969696"/>
      </a:folHlink>
    </a:clrScheme>
    <a:fontScheme name="Ricepaper2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Ricepaper2 1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2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4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cepaper2">
  <a:themeElements>
    <a:clrScheme name="">
      <a:dk1>
        <a:srgbClr val="020018"/>
      </a:dk1>
      <a:lt1>
        <a:srgbClr val="CCFFFF"/>
      </a:lt1>
      <a:dk2>
        <a:srgbClr val="0000FF"/>
      </a:dk2>
      <a:lt2>
        <a:srgbClr val="EAC99E"/>
      </a:lt2>
      <a:accent1>
        <a:srgbClr val="FAF3EA"/>
      </a:accent1>
      <a:accent2>
        <a:srgbClr val="E40822"/>
      </a:accent2>
      <a:accent3>
        <a:srgbClr val="E2FFFF"/>
      </a:accent3>
      <a:accent4>
        <a:srgbClr val="010013"/>
      </a:accent4>
      <a:accent5>
        <a:srgbClr val="FCF8F3"/>
      </a:accent5>
      <a:accent6>
        <a:srgbClr val="CF061E"/>
      </a:accent6>
      <a:hlink>
        <a:srgbClr val="D69640"/>
      </a:hlink>
      <a:folHlink>
        <a:srgbClr val="969696"/>
      </a:folHlink>
    </a:clrScheme>
    <a:fontScheme name="Ricepaper2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Ricepaper2 1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2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4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82428</TotalTime>
  <Words>729</Words>
  <Application>Microsoft Macintosh PowerPoint</Application>
  <PresentationFormat>On-screen Show (4:3)</PresentationFormat>
  <Paragraphs>106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Garamond</vt:lpstr>
      <vt:lpstr>Symbol</vt:lpstr>
      <vt:lpstr>Tahoma</vt:lpstr>
      <vt:lpstr>Times New Roman</vt:lpstr>
      <vt:lpstr>Ricepaper2</vt:lpstr>
      <vt:lpstr>1_Ricepaper2</vt:lpstr>
      <vt:lpstr>How to Conduct a 6-Year ER Program – Part 2</vt:lpstr>
      <vt:lpstr>Three Stages in Our ER Program</vt:lpstr>
      <vt:lpstr>Stage 1 (YL≦1.8) </vt:lpstr>
      <vt:lpstr>Stage 1 (YL≦1.8) </vt:lpstr>
      <vt:lpstr>Stage 1 (YL≦1.8) </vt:lpstr>
      <vt:lpstr>PowerPoint Presentation</vt:lpstr>
      <vt:lpstr>PowerPoint Presentation</vt:lpstr>
      <vt:lpstr>PowerPoint Presentation</vt:lpstr>
      <vt:lpstr>PowerPoint Presentation</vt:lpstr>
      <vt:lpstr>Do NOT Raise the Level Too Fast </vt:lpstr>
      <vt:lpstr>Raise the Level Gradually</vt:lpstr>
      <vt:lpstr>Our Guided ER</vt:lpstr>
      <vt:lpstr>Advice to ER teachers</vt:lpstr>
      <vt:lpstr>A Wide Variety of Books is Essential</vt:lpstr>
      <vt:lpstr>YLs for Major GR</vt:lpstr>
      <vt:lpstr>YLs for Major Books</vt:lpstr>
      <vt:lpstr>How to determine a YL by yourself</vt:lpstr>
      <vt:lpstr>Important Points for Beginners </vt:lpstr>
      <vt:lpstr>(Reading Volume)×LC ４</vt:lpstr>
    </vt:vector>
  </TitlesOfParts>
  <Company>SEG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 の英語クラスの説明</dc:title>
  <dc:creator>古川昭夫</dc:creator>
  <cp:lastModifiedBy>Thomas Robb</cp:lastModifiedBy>
  <cp:revision>1018</cp:revision>
  <cp:lastPrinted>2025-09-02T02:50:34Z</cp:lastPrinted>
  <dcterms:created xsi:type="dcterms:W3CDTF">2003-06-18T13:43:55Z</dcterms:created>
  <dcterms:modified xsi:type="dcterms:W3CDTF">2025-09-07T08:23:04Z</dcterms:modified>
</cp:coreProperties>
</file>