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37" r:id="rId2"/>
  </p:sldMasterIdLst>
  <p:notesMasterIdLst>
    <p:notesMasterId r:id="rId20"/>
  </p:notesMasterIdLst>
  <p:handoutMasterIdLst>
    <p:handoutMasterId r:id="rId21"/>
  </p:handoutMasterIdLst>
  <p:sldIdLst>
    <p:sldId id="1090" r:id="rId3"/>
    <p:sldId id="1625" r:id="rId4"/>
    <p:sldId id="1595" r:id="rId5"/>
    <p:sldId id="1596" r:id="rId6"/>
    <p:sldId id="1619" r:id="rId7"/>
    <p:sldId id="1606" r:id="rId8"/>
    <p:sldId id="1607" r:id="rId9"/>
    <p:sldId id="1598" r:id="rId10"/>
    <p:sldId id="1599" r:id="rId11"/>
    <p:sldId id="1600" r:id="rId12"/>
    <p:sldId id="1602" r:id="rId13"/>
    <p:sldId id="1603" r:id="rId14"/>
    <p:sldId id="1604" r:id="rId15"/>
    <p:sldId id="1570" r:id="rId16"/>
    <p:sldId id="1620" r:id="rId17"/>
    <p:sldId id="1651" r:id="rId18"/>
    <p:sldId id="1642" r:id="rId19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rgbClr val="020018"/>
        </a:solidFill>
        <a:latin typeface="Garamond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E76811"/>
    <a:srgbClr val="FFCCFF"/>
    <a:srgbClr val="ABDB77"/>
    <a:srgbClr val="0F0121"/>
    <a:srgbClr val="38C864"/>
    <a:srgbClr val="06FF10"/>
    <a:srgbClr val="020121"/>
    <a:srgbClr val="F39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8276" autoAdjust="0"/>
  </p:normalViewPr>
  <p:slideViewPr>
    <p:cSldViewPr>
      <p:cViewPr varScale="1">
        <p:scale>
          <a:sx n="123" d="100"/>
          <a:sy n="123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62" y="-72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97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11BB90E-D3F7-457D-8550-8A3FDD81CAA9}" type="datetime1">
              <a:rPr lang="ja-JP" altLang="en-US" smtClean="0"/>
              <a:t>2025/9/7</a:t>
            </a:fld>
            <a:endParaRPr lang="en-US" altLang="ja-JP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97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BBD5A0A-6AF4-4126-88B6-9E13F2642B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53688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97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BB05CD8-E4D5-48FB-BA45-DCB616A9BBDF}" type="datetime1">
              <a:rPr lang="ja-JP" altLang="en-US" smtClean="0"/>
              <a:t>2025/9/7</a:t>
            </a:fld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198813"/>
            <a:ext cx="72342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97" y="6399213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B7067DC-4602-4A46-9B25-627B17C6DB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039518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441CD4-4F7B-401D-33F7-AD9C8273D0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65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45E9-C470-EC9F-C318-AA5B0169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747E4EB7-5E98-8144-B400-605251D32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34C6581-6897-E1E2-56D1-0508B05A1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995147C-C9B0-EB43-3DC4-93C150886A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4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424B8-A563-CBB9-4E54-14D9FE09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1750755-6F25-38A7-5A66-2A91906DE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00C7DD0-9C13-504B-EAFA-E778C7103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99" tIns="45651" rIns="91299" bIns="45651"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1379362-EFCA-F88B-5530-166E4296B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075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F7AD025-7BBE-8DBF-D603-BCF648FAE8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956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D3828-B709-F3D0-77FC-2CF9A7AC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F0FAE6F-88E6-63EA-9034-0D867F844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236525E-948B-D34E-183C-58BCD420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FC6BBB5-8857-9C8A-29F3-FC3945A169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953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DDB3-D0D6-DA8B-C01E-DA6CFE30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CC1F7BE-8C3D-6D67-8524-DF5A4AC12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DC71CED-A7EE-74B2-C694-A236E4AB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C27827B-C146-43E5-CC90-054BADBB55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899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2E732-EF87-BCB7-416D-64267D3C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B5FD3901-0DA0-616C-C5D3-450A02FB7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E94AFAA-6C02-8E3E-9235-FF01F243E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47F44B-E50F-34B3-68D5-A08F150C16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540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3139-39B7-68F6-413D-05CABE18F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C27AB51F-057F-1938-DA9F-9C530EB04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36E378-5CC3-46AA-5F4E-1CA9D4EE7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99" tIns="45651" rIns="91299" bIns="45651"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8F92F87-DE54-3CB1-955A-8D75EEC4D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573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AFBD-5C48-D83B-178B-8F0F41B1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C390AC4C-AA86-B672-429B-C0B345AFD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31861D5-1527-F4B6-75F1-8E9C7A83B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282944C-0FE1-04A9-3410-A881F41E38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324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DD2A-71A9-337D-8F99-698EDF2E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4340511-C5A9-1B3F-6D7C-AD6396C98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0EA16A0-3F91-0A57-6D8B-7AB000DB7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F432021-C829-8E4C-D494-4046C43A92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075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0363A-3B71-4972-66CB-13589A6F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90017FC-55F7-4C82-C1B0-D4DC2EDC5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1BF40D3-15D6-54C5-3A5A-2A4F1C57D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C523B5-52A2-2714-53C0-50BC236FFB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150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82AB-8740-9744-D402-0932172A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9D68C4B8-8FD4-AC8E-ACEA-0A0085224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B5A0DDC-8CDB-A536-EAB2-6F5C7E44B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99" tIns="45651" rIns="91299" bIns="45651"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96D5B4C-342E-2BEA-4CCE-73354C14A9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45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E0833-A5C4-9290-FA70-3A0DD235E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C1D5830-AB42-6FEE-21C4-5562F7CB0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11BD852-9F4D-1763-75DA-51248E35F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7404B39-9BF1-73FC-3920-3A2867CC15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1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0EA2-12C1-0285-9383-65277936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453C12E6-C612-8D9C-C547-6F8A9BDC3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2635FF1-FE73-B72D-E1C4-7B5DD9D10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76B9A9C-27AF-35C3-595F-C7BF89501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617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C053-AD11-64F3-1D88-96F70633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A1991E75-9732-DDB5-8338-40FA57AF0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5F376AA-9011-0160-8DE1-E93566D14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 New Roman" pitchFamily="18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20A591E-58F5-DDE0-3CBB-C6DA6F32C5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58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E72D-53F1-4375-B99E-B706D3E09D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620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6898-2376-4DEB-8077-7391F44B28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76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5109-93E1-44BA-947F-C47652DCDA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604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E72D-53F1-4375-B99E-B706D3E09D69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#SEG英語</a:t>
            </a:r>
            <a:r>
              <a:rPr lang="ja-JP" altLang="en-US">
                <a:solidFill>
                  <a:srgbClr val="020018"/>
                </a:solidFill>
              </a:rPr>
              <a:t>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DB8C-9EAA-434D-8EC6-B707814E86A8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6EA0-A75A-4A6D-9BB5-516A3B1E4139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AF43-76F7-4944-86A9-A00C94863078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2972-B8A3-451B-925E-2BC639DBCF1D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7AB7-9D34-431F-BBE5-2A032667F470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0570-E1DE-47FA-B10F-5FE5A5793E93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3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A5AB-1E0C-4FC5-8100-FE6CB22684EB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#SEG英語</a:t>
            </a:r>
            <a:r>
              <a:rPr lang="ja-JP" altLang="en-US"/>
              <a:t>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DB8C-9EAA-434D-8EC6-B707814E86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64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B17A-E55E-49FC-9346-0F5746710060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6898-2376-4DEB-8077-7391F44B282D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5109-93E1-44BA-947F-C47652DCDA34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6EA0-A75A-4A6D-9BB5-516A3B1E41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006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AF43-76F7-4944-86A9-A00C948630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643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2972-B8A3-451B-925E-2BC639DBC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33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7AB7-9D34-431F-BBE5-2A032667F4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140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0570-E1DE-47FA-B10F-5FE5A5793E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9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A5AB-1E0C-4FC5-8100-FE6CB22684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121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B17A-E55E-49FC-9346-0F57467100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6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/>
              <a:t>中１多読</a:t>
            </a:r>
            <a:endParaRPr lang="en-US" altLang="ja-JP"/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#SEG</a:t>
            </a:r>
            <a:r>
              <a:rPr lang="ja-JP" altLang="en-US"/>
              <a:t>英語多読コース</a:t>
            </a:r>
            <a:endParaRPr lang="en-US" altLang="ja-JP"/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109EB-4EA1-40C7-B2B9-6DDBAF367F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Blip>
          <a:blip r:embed="rId13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>
                <a:solidFill>
                  <a:srgbClr val="020018"/>
                </a:solidFill>
              </a:rPr>
              <a:t>中１多読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srgbClr val="020018"/>
                </a:solidFill>
              </a:rPr>
              <a:t>#SEG</a:t>
            </a:r>
            <a:r>
              <a:rPr lang="ja-JP" altLang="en-US">
                <a:solidFill>
                  <a:srgbClr val="020018"/>
                </a:solidFill>
              </a:rPr>
              <a:t>英語多読コース</a:t>
            </a:r>
            <a:endParaRPr lang="en-US" altLang="ja-JP">
              <a:solidFill>
                <a:srgbClr val="020018"/>
              </a:solidFill>
            </a:endParaRP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109EB-4EA1-40C7-B2B9-6DDBAF367F9E}" type="slidenum">
              <a:rPr lang="en-US" altLang="ja-JP">
                <a:solidFill>
                  <a:srgbClr val="020018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20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Blip>
          <a:blip r:embed="rId13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14.png"/><Relationship Id="rId21" Type="http://schemas.openxmlformats.org/officeDocument/2006/relationships/image" Target="../media/image54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2" Type="http://schemas.openxmlformats.org/officeDocument/2006/relationships/image" Target="../media/image13.pn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21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49552" y="479442"/>
            <a:ext cx="7394856" cy="1149357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FF0000"/>
                </a:solidFill>
              </a:rPr>
              <a:t>How to Conduct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a 6-Year ER Program – Part 3</a:t>
            </a:r>
            <a:endParaRPr lang="ja-JP" altLang="en-US" b="1" dirty="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936843" y="5547561"/>
            <a:ext cx="6700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</a:rPr>
              <a:t>If you have any questions about our ER program,</a:t>
            </a: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</a:rPr>
              <a:t>please contact me at fakio@seg.co.jp.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8914" y="3786777"/>
            <a:ext cx="615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Akio FURUKAWA</a:t>
            </a:r>
            <a:r>
              <a:rPr kumimoji="1" lang="ja-JP" altLang="en-US" sz="3600" dirty="0"/>
              <a:t>（古川昭夫）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8914" y="4433108"/>
            <a:ext cx="305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Founder of SEG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02294" y="2362997"/>
            <a:ext cx="6521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ERWC7</a:t>
            </a:r>
            <a:r>
              <a:rPr lang="ja-JP" altLang="en-US" sz="3200" dirty="0"/>
              <a:t> </a:t>
            </a:r>
            <a:r>
              <a:rPr lang="en-US" altLang="ja-JP" sz="3200" dirty="0"/>
              <a:t>in</a:t>
            </a:r>
            <a:r>
              <a:rPr lang="ja-JP" altLang="en-US" sz="3200" dirty="0"/>
              <a:t> </a:t>
            </a:r>
            <a:r>
              <a:rPr lang="en-US" altLang="ja-JP" sz="3200" dirty="0"/>
              <a:t>Hokkaido,</a:t>
            </a:r>
            <a:r>
              <a:rPr lang="ja-JP" altLang="en-US" sz="3200" dirty="0"/>
              <a:t>　</a:t>
            </a:r>
            <a:r>
              <a:rPr lang="en-US" altLang="ja-JP" sz="3200" dirty="0"/>
              <a:t>Sep/7/2025</a:t>
            </a:r>
            <a:endParaRPr lang="ja-JP" altLang="en-US" sz="32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A5DC70A-0D1D-C9F4-35DF-95A81C052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2AA33A-B567-1440-259E-F9078278537E}"/>
              </a:ext>
            </a:extLst>
          </p:cNvPr>
          <p:cNvSpPr txBox="1"/>
          <p:nvPr/>
        </p:nvSpPr>
        <p:spPr>
          <a:xfrm>
            <a:off x="1042448" y="4839610"/>
            <a:ext cx="648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</a:rPr>
              <a:t>Co-Founder of SSS ER Study Group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DF07F5-B197-5156-B257-FACB8801DAA9}"/>
              </a:ext>
            </a:extLst>
          </p:cNvPr>
          <p:cNvSpPr txBox="1"/>
          <p:nvPr/>
        </p:nvSpPr>
        <p:spPr>
          <a:xfrm>
            <a:off x="6660232" y="1707061"/>
            <a:ext cx="204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Ver. 1.01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492CEB-7C5D-4F6A-132F-D8A262F18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24" y="3415645"/>
            <a:ext cx="1390655" cy="1885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CBC8C-07B5-CB6A-62F6-15113671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B657BFD9-B7B7-0FEC-AA21-9D2AB9AB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748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3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(YL3.5-5.5, 1.5M-2.5M)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DE9B0BB-A5E4-5C3A-70B8-C848C3CB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91D7D2-5C77-2360-6054-31934E4A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4" y="1124744"/>
            <a:ext cx="7980952" cy="5076190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95F7F53F-728E-81DF-157F-C726076F9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280" y="6346691"/>
            <a:ext cx="1905000" cy="466685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8812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F039-9665-5AB1-0CF6-A093F7EC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DAA59BF1-FC21-EC83-E0FE-36404F19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748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3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(YL4.5-6.5, 2.0M-)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357CEB2-281B-E5D3-2BC9-865F4186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1E7F70-57B1-59A5-AB16-1DBCAE4F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72970"/>
            <a:ext cx="8028571" cy="5142857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A2D3F505-C7E2-422A-BBE5-196FD6E8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280" y="6346691"/>
            <a:ext cx="1905000" cy="466685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428058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D238-BD0A-B2B9-D85C-2C13D5A4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D413706E-CEEC-24CD-CC6B-0E38B39D5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748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3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(YL4.5-6.5, 2.0M-)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A10166-DAC2-C4A2-2FB5-13ED4780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52DD41-CB36-D957-E355-24C1E806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8000000" cy="5123809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BA5FBE7-B636-EBCB-B485-62D95EF65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280" y="6346691"/>
            <a:ext cx="1905000" cy="466685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62540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D29C-0ACA-AEC6-E665-EC7E86EE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7B032A1F-7DDF-D1D8-6AC9-3019A9D0CE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96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Important Points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b="1" dirty="0">
                <a:solidFill>
                  <a:srgbClr val="0000FF"/>
                </a:solidFill>
              </a:rPr>
              <a:t>for </a:t>
            </a:r>
            <a:r>
              <a:rPr lang="en-US" altLang="ja-JP" b="1" dirty="0">
                <a:solidFill>
                  <a:srgbClr val="FF0000"/>
                </a:solidFill>
              </a:rPr>
              <a:t>Stage 3</a:t>
            </a:r>
            <a:r>
              <a:rPr lang="en-US" altLang="ja-JP" b="1" dirty="0">
                <a:solidFill>
                  <a:srgbClr val="0000FF"/>
                </a:solidFill>
              </a:rPr>
              <a:t> Students 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4EDC2A38-6A69-7C49-99BA-72DA6038AD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9893" y="1855912"/>
            <a:ext cx="7776791" cy="43924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+mj-lt"/>
              </a:rPr>
              <a:t>(1) Choose</a:t>
            </a:r>
            <a:r>
              <a:rPr lang="ja-JP" altLang="en-US" b="1" dirty="0">
                <a:latin typeface="+mj-lt"/>
              </a:rPr>
              <a:t> </a:t>
            </a:r>
            <a:r>
              <a:rPr lang="en-US" altLang="ja-JP" b="1" dirty="0">
                <a:latin typeface="+mj-lt"/>
              </a:rPr>
              <a:t>books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related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to students’ desired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major </a:t>
            </a:r>
            <a:r>
              <a:rPr lang="en-US" altLang="ja-JP" b="1" dirty="0">
                <a:latin typeface="+mj-lt"/>
              </a:rPr>
              <a:t>in university.</a:t>
            </a:r>
          </a:p>
          <a:p>
            <a:pPr marL="0" indent="0">
              <a:buNone/>
            </a:pPr>
            <a:r>
              <a:rPr lang="en-US" altLang="ja-JP" b="1" dirty="0"/>
              <a:t>(2) Choose </a:t>
            </a:r>
            <a:r>
              <a:rPr lang="en-US" altLang="ja-JP" b="1" dirty="0">
                <a:solidFill>
                  <a:srgbClr val="FF0000"/>
                </a:solidFill>
              </a:rPr>
              <a:t>young adult 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novels </a:t>
            </a:r>
            <a:r>
              <a:rPr lang="en-US" altLang="ja-JP" b="1" dirty="0"/>
              <a:t>which are written</a:t>
            </a:r>
          </a:p>
          <a:p>
            <a:pPr marL="0" indent="0">
              <a:buNone/>
            </a:pPr>
            <a:r>
              <a:rPr lang="en-US" altLang="ja-JP" b="1" dirty="0"/>
              <a:t>for high school students. </a:t>
            </a:r>
          </a:p>
          <a:p>
            <a:pPr marL="0" indent="0">
              <a:buFontTx/>
              <a:buNone/>
            </a:pPr>
            <a:r>
              <a:rPr lang="en-US" altLang="ja-JP" b="1" dirty="0">
                <a:latin typeface="+mj-lt"/>
              </a:rPr>
              <a:t>(3) Choose easy books when students have little time to read or are really tired.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26821B-51EE-210B-F5AD-7641BB7E3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61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6A4010-9C4E-4FEF-290E-EBF7621B6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782" y="1623579"/>
            <a:ext cx="1364075" cy="16868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2559B2-46AE-CE2C-A194-B2FE0984B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994" y="1583024"/>
            <a:ext cx="1130290" cy="17274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D2FA682-3188-AD14-3C06-2E10224672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89" y="3429000"/>
            <a:ext cx="1109410" cy="16704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179806-006E-A77E-54DE-466220E7C2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88" y="3417590"/>
            <a:ext cx="1109410" cy="16933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C3F811-3EE2-8B12-529C-788D52A1DA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857" y="3400802"/>
            <a:ext cx="1094462" cy="16248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83A0033-BB82-B607-B3CC-5452275A20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92" y="1595062"/>
            <a:ext cx="1130290" cy="17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1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Three Merits of ER</a:t>
            </a:r>
            <a:endParaRPr lang="ja-JP" altLang="en-US" sz="48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3892" y="1700808"/>
            <a:ext cx="818256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742950" indent="-742950" eaLnBrk="1" hangingPunct="1">
              <a:buAutoNum type="arabicParenBoth"/>
            </a:pP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Students can improve their English skills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at their own pace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through ER. </a:t>
            </a:r>
          </a:p>
          <a:p>
            <a:pPr marL="742950" indent="-742950" eaLnBrk="1" hangingPunct="1">
              <a:buAutoNum type="arabicParenBoth"/>
            </a:pP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Students acquire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diverse knowledge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through reading.</a:t>
            </a:r>
          </a:p>
          <a:p>
            <a:pPr marL="742950" indent="-742950" eaLnBrk="1" hangingPunct="1">
              <a:buAutoNum type="arabicParenBoth"/>
            </a:pP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Reading books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develops students’ empathy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, which is one of the most important skills required by modern society.</a:t>
            </a:r>
          </a:p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/>
            <a:endParaRPr lang="en-US" altLang="ja-JP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3ECABE9-7B9D-239B-8DAC-2C6123E75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24597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7F1D-B24A-203A-0EFA-889F5069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97F4918C-B939-FD3E-DDCF-F414C3918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Conclusion</a:t>
            </a:r>
            <a:endParaRPr lang="ja-JP" altLang="en-US" sz="48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AAD4C883-AFB3-F688-51A1-AC971730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28801"/>
            <a:ext cx="799039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It usually takes two or three years to reach </a:t>
            </a:r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YL2</a:t>
            </a:r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ja-JP" sz="3200" dirty="0">
                <a:solidFill>
                  <a:srgbClr val="0000FF"/>
                </a:solidFill>
                <a:latin typeface="Times New Roman" pitchFamily="18" charset="0"/>
              </a:rPr>
              <a:t>with no prior English experience</a:t>
            </a:r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However, our experience shows that after reaching </a:t>
            </a:r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YL2</a:t>
            </a:r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, students can reach </a:t>
            </a:r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YL4</a:t>
            </a:r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 or higher within a relatively short period of time.</a:t>
            </a:r>
          </a:p>
          <a:p>
            <a:pPr marL="0" indent="0" eaLnBrk="1" hangingPunct="1"/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So it is very important not to haste your students to reach YL2.  They might need 4 years, but waiting patiently will pay off.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C60D8BE-97A8-9ACD-66C4-768528E6E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1338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12F52-E8E0-9648-E7EB-2D54702CA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4A551519-CC24-67A2-738C-AF4C15EEB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800" b="1" dirty="0">
                <a:solidFill>
                  <a:srgbClr val="FF0000"/>
                </a:solidFill>
              </a:rPr>
              <a:t>A Word of Encouragement</a:t>
            </a:r>
            <a:endParaRPr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E2F971E-1C59-86D7-1816-F8E6A8E0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69" y="1498650"/>
            <a:ext cx="799039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Even a math teacher who could not speak English well can be the best ER teacher in the world after ten years of reading a lot of easy books. 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All of you are already good at teaching English, so you can be great ER teachers</a:t>
            </a:r>
          </a:p>
          <a:p>
            <a:pPr marL="0" indent="0" eaLnBrk="1" hangingPunct="1"/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if you read a lot of easy books for your students.</a:t>
            </a:r>
          </a:p>
          <a:p>
            <a:pPr marL="0" indent="0" eaLnBrk="1" hangingPunct="1"/>
            <a:r>
              <a:rPr lang="en-US" altLang="ja-JP" sz="3200" dirty="0">
                <a:solidFill>
                  <a:srgbClr val="FF0000"/>
                </a:solidFill>
                <a:latin typeface="Times New Roman" pitchFamily="18" charset="0"/>
              </a:rPr>
              <a:t>Enjoy reading for your own pleasure and your students!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21E8A9D-CD10-C303-247B-2261EE07D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rgbClr val="FF0000"/>
                </a:solidFill>
              </a:rPr>
              <a:t>63a</a:t>
            </a:r>
          </a:p>
        </p:txBody>
      </p:sp>
    </p:spTree>
    <p:extLst>
      <p:ext uri="{BB962C8B-B14F-4D97-AF65-F5344CB8AC3E}">
        <p14:creationId xmlns:p14="http://schemas.microsoft.com/office/powerpoint/2010/main" val="275850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0B831-B6E9-20FC-8883-D5E39ABDC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5A88A4B-19CF-313D-C075-E337752E4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Acknowledgements</a:t>
            </a:r>
            <a:endParaRPr lang="ja-JP" altLang="en-US" sz="48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DF16FE3-E944-B178-5C93-EE4225AC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7" y="1628801"/>
            <a:ext cx="770485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Many thanks to 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Tanya Petrova, Mark Koopman, 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Jeremy Lewison, </a:t>
            </a:r>
            <a:r>
              <a:rPr lang="en-US" altLang="ja-JP" sz="3200" dirty="0" err="1">
                <a:solidFill>
                  <a:schemeClr val="tx1"/>
                </a:solidFill>
                <a:latin typeface="Times New Roman" pitchFamily="18" charset="0"/>
              </a:rPr>
              <a:t>Soichirou</a:t>
            </a:r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 Hirata,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and Minami Kanda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for reviewing this presentation.</a:t>
            </a:r>
          </a:p>
          <a:p>
            <a:pPr marL="0" indent="0" eaLnBrk="1" hangingPunct="1"/>
            <a:endParaRPr lang="en-US" altLang="ja-JP" sz="3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If you are interested in our OC program,</a:t>
            </a:r>
          </a:p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contact Mr. Mark Koopman at mkoopman12@gmail.com.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9C5BD69-C89D-CAA8-599F-1699475E4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60896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E373-A350-57EE-03B4-29B1F837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ABE8EA9E-61E5-AD38-04A0-4BAF673F5D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96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Important Points for Beginners 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FD1F9DE7-3A4E-62AB-4BDB-93B62127F0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1409" y="1628800"/>
            <a:ext cx="7923039" cy="4392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ja-JP" b="1" dirty="0">
                <a:latin typeface="+mj-lt"/>
              </a:rPr>
              <a:t>(2) I</a:t>
            </a:r>
            <a:r>
              <a:rPr lang="en-US" altLang="ja-JP" b="1" dirty="0"/>
              <a:t>n order to be able to read a book with a high level of comprehension, r</a:t>
            </a:r>
            <a:r>
              <a:rPr lang="en-US" altLang="ja-JP" b="1" dirty="0">
                <a:latin typeface="+mj-lt"/>
              </a:rPr>
              <a:t>eading the same book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two or three times </a:t>
            </a:r>
            <a:r>
              <a:rPr lang="en-US" altLang="ja-JP" b="1" dirty="0">
                <a:latin typeface="+mj-lt"/>
              </a:rPr>
              <a:t>(listening, shadowing and reading aloud) is recommended.</a:t>
            </a:r>
          </a:p>
          <a:p>
            <a:pPr marL="0" indent="0">
              <a:buNone/>
            </a:pPr>
            <a:r>
              <a:rPr lang="en-US" altLang="ja-JP" b="1" dirty="0"/>
              <a:t>(3) Raise the level slowly and carefully. </a:t>
            </a:r>
          </a:p>
          <a:p>
            <a:pPr marL="0" indent="0">
              <a:buFontTx/>
              <a:buNone/>
            </a:pPr>
            <a:r>
              <a:rPr lang="en-US" altLang="ja-JP" b="1" dirty="0"/>
              <a:t>We set </a:t>
            </a:r>
            <a:r>
              <a:rPr lang="en-US" altLang="ja-JP" b="1" dirty="0">
                <a:solidFill>
                  <a:srgbClr val="FF0000"/>
                </a:solidFill>
              </a:rPr>
              <a:t>ORT3</a:t>
            </a:r>
            <a:r>
              <a:rPr lang="en-US" altLang="ja-JP" b="1" dirty="0"/>
              <a:t> as the goal for our basic and standard classes at the end of </a:t>
            </a:r>
            <a:r>
              <a:rPr lang="en-US" altLang="ja-JP" b="1" dirty="0">
                <a:solidFill>
                  <a:srgbClr val="FF0000"/>
                </a:solidFill>
              </a:rPr>
              <a:t>Grade 7</a:t>
            </a:r>
            <a:r>
              <a:rPr lang="en-US" altLang="ja-JP" b="1" dirty="0"/>
              <a:t>. </a:t>
            </a:r>
          </a:p>
          <a:p>
            <a:pPr marL="0" indent="0">
              <a:buFontTx/>
              <a:buNone/>
            </a:pPr>
            <a:endParaRPr lang="en-US" altLang="ja-JP" b="1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2A6D43-18D7-F728-DCF7-0772AFE27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7306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185F-E432-184C-1950-3C5A9AFB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08858498-9EC7-8A6F-59DE-E524EC9B7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Stage 2 (YL2.0-4.0) 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51A9D4E-1CF1-5BB4-1914-C4DE7F83A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2" y="1443548"/>
            <a:ext cx="7246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Starts from  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E21732D-1A6C-96F2-B7AD-EC21A4D8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337827-50CF-BE05-FDF0-749F96F34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45" y="1444731"/>
            <a:ext cx="1323554" cy="20334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506BB4-4FC0-7763-F042-1A8C8B76F0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010" y="1495213"/>
            <a:ext cx="1387452" cy="19829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4E5C33-5066-ACF5-38F0-38E94D96DA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73" y="1500358"/>
            <a:ext cx="1362492" cy="19286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6D0E28-E75F-9B58-AB27-0E8DA7E41E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73" y="1495213"/>
            <a:ext cx="1277400" cy="195191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6FE7D5-7475-1626-C7A5-3D0CD92B8CC8}"/>
              </a:ext>
            </a:extLst>
          </p:cNvPr>
          <p:cNvSpPr txBox="1"/>
          <p:nvPr/>
        </p:nvSpPr>
        <p:spPr>
          <a:xfrm>
            <a:off x="444525" y="3676669"/>
            <a:ext cx="1728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Ends at  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490D030-3C0E-1CB8-B794-710C6027E2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665" y="3969057"/>
            <a:ext cx="1405134" cy="217336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A9339E3-1490-B65D-B8A1-5EA8698857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577" y="3987545"/>
            <a:ext cx="1357945" cy="209298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6D5516-D76E-A20D-787D-A77D24C99DF2}"/>
              </a:ext>
            </a:extLst>
          </p:cNvPr>
          <p:cNvSpPr txBox="1"/>
          <p:nvPr/>
        </p:nvSpPr>
        <p:spPr>
          <a:xfrm>
            <a:off x="2822245" y="615067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3.6</a:t>
            </a:r>
            <a:r>
              <a:rPr lang="en-US" altLang="ja-JP" sz="2000" dirty="0"/>
              <a:t>, 15198)   (</a:t>
            </a:r>
            <a:r>
              <a:rPr lang="en-US" altLang="ja-JP" sz="2000" dirty="0">
                <a:solidFill>
                  <a:srgbClr val="FF0000"/>
                </a:solidFill>
              </a:rPr>
              <a:t>3.6</a:t>
            </a:r>
            <a:r>
              <a:rPr lang="en-US" altLang="ja-JP" sz="2000" dirty="0"/>
              <a:t>, 20154)   (</a:t>
            </a:r>
            <a:r>
              <a:rPr lang="en-US" altLang="ja-JP" sz="2000" dirty="0">
                <a:solidFill>
                  <a:srgbClr val="FF0000"/>
                </a:solidFill>
              </a:rPr>
              <a:t>3.8</a:t>
            </a:r>
            <a:r>
              <a:rPr lang="en-US" altLang="ja-JP" sz="2000" dirty="0"/>
              <a:t>, 17645)   (</a:t>
            </a:r>
            <a:r>
              <a:rPr kumimoji="1" lang="en-US" altLang="ja-JP" sz="2000" dirty="0">
                <a:solidFill>
                  <a:srgbClr val="FF0000"/>
                </a:solidFill>
              </a:rPr>
              <a:t>3.5</a:t>
            </a:r>
            <a:r>
              <a:rPr kumimoji="1" lang="en-US" altLang="ja-JP" sz="2000" dirty="0">
                <a:solidFill>
                  <a:schemeClr val="tx1"/>
                </a:solidFill>
              </a:rPr>
              <a:t>,</a:t>
            </a:r>
            <a:r>
              <a:rPr kumimoji="1" lang="en-US" altLang="ja-JP" sz="2000" dirty="0"/>
              <a:t> 15596)</a:t>
            </a:r>
            <a:endParaRPr kumimoji="1" lang="ja-JP" altLang="en-US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493F5A1-9B6F-5B9F-3D05-F440501CB188}"/>
              </a:ext>
            </a:extLst>
          </p:cNvPr>
          <p:cNvSpPr txBox="1"/>
          <p:nvPr/>
        </p:nvSpPr>
        <p:spPr>
          <a:xfrm>
            <a:off x="2822245" y="346428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2.0</a:t>
            </a:r>
            <a:r>
              <a:rPr lang="en-US" altLang="ja-JP" sz="2000" dirty="0"/>
              <a:t>, 5440)    (</a:t>
            </a:r>
            <a:r>
              <a:rPr lang="en-US" altLang="ja-JP" sz="2000" dirty="0">
                <a:solidFill>
                  <a:srgbClr val="FF0000"/>
                </a:solidFill>
              </a:rPr>
              <a:t>2.0</a:t>
            </a:r>
            <a:r>
              <a:rPr lang="en-US" altLang="ja-JP" sz="2000" dirty="0"/>
              <a:t>, 4082)     (</a:t>
            </a:r>
            <a:r>
              <a:rPr lang="en-US" altLang="ja-JP" sz="2000" dirty="0">
                <a:solidFill>
                  <a:srgbClr val="FF0000"/>
                </a:solidFill>
              </a:rPr>
              <a:t>2.2</a:t>
            </a:r>
            <a:r>
              <a:rPr kumimoji="1" lang="en-US" altLang="ja-JP" sz="2000" dirty="0"/>
              <a:t> 4753)    (</a:t>
            </a:r>
            <a:r>
              <a:rPr kumimoji="1" lang="en-US" altLang="ja-JP" sz="2000" dirty="0">
                <a:solidFill>
                  <a:srgbClr val="FF0000"/>
                </a:solidFill>
              </a:rPr>
              <a:t>2.5</a:t>
            </a:r>
            <a:r>
              <a:rPr kumimoji="1" lang="en-US" altLang="ja-JP" sz="2000" dirty="0"/>
              <a:t>, 6016)</a:t>
            </a:r>
            <a:endParaRPr kumimoji="1" lang="ja-JP" altLang="en-US" sz="20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40780D3-63C8-DE1C-814A-A063647E53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971" y="3987545"/>
            <a:ext cx="1412762" cy="2092980"/>
          </a:xfrm>
          <a:prstGeom prst="rect">
            <a:avLst/>
          </a:prstGeom>
        </p:spPr>
      </p:pic>
      <p:pic>
        <p:nvPicPr>
          <p:cNvPr id="1026" name="図 1025">
            <a:extLst>
              <a:ext uri="{FF2B5EF4-FFF2-40B4-BE49-F238E27FC236}">
                <a16:creationId xmlns:a16="http://schemas.microsoft.com/office/drawing/2014/main" id="{D598CAC7-4CD1-5A2B-55F5-C32BC41F0C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62" y="3964909"/>
            <a:ext cx="1405134" cy="2085245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C5D9F7C3-3137-1E95-8D15-5958739D0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3609" y="6277164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408918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ECB20-457A-9C64-7CAD-6C5A3318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37F3EABD-7D59-AE19-55F4-38367FC2A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748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2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(YL1.8-2.8, 200-700KW)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73AF700-A93C-8153-36F3-7B5716E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DD74D-6B3C-A96E-4A6B-A2A94E21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4" y="1124744"/>
            <a:ext cx="8028571" cy="5114286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7453EFDE-AAD3-3EBD-83AF-47CB4FD63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384787"/>
            <a:ext cx="1905000" cy="379874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21594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FDE71-9EBA-7285-B623-DA8C75D1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EF166532-2295-FBF1-8BC5-2C3F3074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748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Books for 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</a:rPr>
              <a:t>Stage 2</a:t>
            </a:r>
            <a:r>
              <a:rPr lang="en-US" altLang="ja-JP" sz="36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altLang="ja-JP" sz="3600" dirty="0">
                <a:solidFill>
                  <a:schemeClr val="tx1"/>
                </a:solidFill>
                <a:latin typeface="Times New Roman" pitchFamily="18" charset="0"/>
              </a:rPr>
              <a:t>(YL2.4-4.0, 0.5-1.5MW)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1FAC8BC-BD01-6527-7CE2-583089DA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522197-D66A-AD35-67C2-A2CFEBE7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0" y="1075598"/>
            <a:ext cx="8047619" cy="5076190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61D8A99C-455E-99F6-E22E-EBAFB4EE0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248" y="6315827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47167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9786-B61D-E188-0C76-E4A5DA33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8336AF66-4AF9-DA65-6606-48221E45B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691" y="247146"/>
            <a:ext cx="7772400" cy="1143000"/>
          </a:xfrm>
        </p:spPr>
        <p:txBody>
          <a:bodyPr/>
          <a:lstStyle/>
          <a:p>
            <a:r>
              <a:rPr lang="en-US" altLang="ja-JP" sz="3600" b="1" dirty="0">
                <a:solidFill>
                  <a:schemeClr val="tx2"/>
                </a:solidFill>
              </a:rPr>
              <a:t>Graphic Novels for </a:t>
            </a:r>
            <a:r>
              <a:rPr lang="en-US" altLang="ja-JP" sz="3600" b="1" dirty="0">
                <a:solidFill>
                  <a:srgbClr val="FF0000"/>
                </a:solidFill>
              </a:rPr>
              <a:t>Stage 2 </a:t>
            </a:r>
            <a:r>
              <a:rPr lang="en-US" altLang="ja-JP" sz="3600" b="1" dirty="0"/>
              <a:t>(YL3.5-4.0) 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6277B21-2A70-C6AF-2805-FED44CE2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z="2400" dirty="0"/>
              <a:t>54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A42F836-196B-CA9B-5655-FF624DC9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4238"/>
            <a:ext cx="9524" cy="9524"/>
          </a:xfrm>
          <a:prstGeom prst="rect">
            <a:avLst/>
          </a:prstGeom>
        </p:spPr>
      </p:pic>
      <p:pic>
        <p:nvPicPr>
          <p:cNvPr id="592905" name="図 592904">
            <a:extLst>
              <a:ext uri="{FF2B5EF4-FFF2-40B4-BE49-F238E27FC236}">
                <a16:creationId xmlns:a16="http://schemas.microsoft.com/office/drawing/2014/main" id="{FF8D7DFB-345F-021F-1185-40A63947B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8" y="3576638"/>
            <a:ext cx="9524" cy="95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5F7F5B-76DC-7DD9-815D-9F86F55B0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0" y="1462839"/>
            <a:ext cx="994605" cy="1586436"/>
          </a:xfrm>
          <a:prstGeom prst="rect">
            <a:avLst/>
          </a:prstGeom>
        </p:spPr>
      </p:pic>
      <p:pic>
        <p:nvPicPr>
          <p:cNvPr id="1026" name="Picture 2" descr="Himawari House (English Edition)">
            <a:extLst>
              <a:ext uri="{FF2B5EF4-FFF2-40B4-BE49-F238E27FC236}">
                <a16:creationId xmlns:a16="http://schemas.microsoft.com/office/drawing/2014/main" id="{B48B4726-5553-FC95-69B5-C3957552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73" y="1475271"/>
            <a:ext cx="1111911" cy="15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34F862-9B90-0F70-A8B1-7601A0D62F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83" y="1455022"/>
            <a:ext cx="1102995" cy="16020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822AF46-2A11-B1A2-BBF7-DEA093CE0B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218" y="1482792"/>
            <a:ext cx="1098524" cy="15740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995198-AEA2-51EE-B5A1-CAE462E901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957" y="4794375"/>
            <a:ext cx="1017563" cy="15186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0471816-7160-AFDD-DA97-73A29CA5D6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248" y="3156556"/>
            <a:ext cx="1081686" cy="157779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B0ED4F7-82F1-2FB0-5D05-66E5C02E5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038" y="3729038"/>
            <a:ext cx="9524" cy="95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F4DEDE9-8BE1-9D73-3E81-007957D774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797" y="1465563"/>
            <a:ext cx="1080443" cy="15908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9520BBE-6D58-932F-B8BE-30CF0B33EDE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49" y="3184713"/>
            <a:ext cx="1115094" cy="158110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D708F9-47CE-DB88-A3FD-A1F6B57892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382" y="4817807"/>
            <a:ext cx="1056516" cy="15479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91C4D3D-D4C6-1457-F31E-24E7114749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714" y="4837825"/>
            <a:ext cx="1187901" cy="14317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40768F3-80A8-DA54-5597-B9C8DF52692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264" y="4817807"/>
            <a:ext cx="1071330" cy="140573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463401C-5E80-2B04-A862-B7228030D72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914" y="4786977"/>
            <a:ext cx="1017563" cy="15616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66AD3BE-15EF-7842-F703-4DA63B08575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18" y="3184713"/>
            <a:ext cx="1107268" cy="161446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2678291-462B-1174-5046-B3D3A12C0AF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264" y="3206358"/>
            <a:ext cx="1071329" cy="15754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43A7E4C-253C-D30B-8B91-936E2CF32FB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27" y="4784332"/>
            <a:ext cx="1053527" cy="149986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8E9D1CC-D22D-B028-91CB-C7BDBA0BDC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764" y="3129961"/>
            <a:ext cx="1140553" cy="1555939"/>
          </a:xfrm>
          <a:prstGeom prst="rect">
            <a:avLst/>
          </a:prstGeom>
        </p:spPr>
      </p:pic>
      <p:pic>
        <p:nvPicPr>
          <p:cNvPr id="1024" name="図 1023">
            <a:extLst>
              <a:ext uri="{FF2B5EF4-FFF2-40B4-BE49-F238E27FC236}">
                <a16:creationId xmlns:a16="http://schemas.microsoft.com/office/drawing/2014/main" id="{E3CDD6A8-3A4F-6EC0-B6EF-BF8312288DC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898" y="3138663"/>
            <a:ext cx="1046637" cy="15908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FD5E8C-1458-6BA2-017E-3B8568BEA15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67238" y="3424238"/>
            <a:ext cx="9524" cy="95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F5A3F-57A7-4A9E-812D-EBE504F714F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61" y="1462839"/>
            <a:ext cx="1115322" cy="160774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91A70E9-DC16-F8E5-37BB-07329BD61FC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677" y="1403648"/>
            <a:ext cx="1066569" cy="154837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4B3D344-8866-107C-2DF2-B6C43B7609A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35" y="3120272"/>
            <a:ext cx="1115323" cy="161439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8BFCDFE-D027-72BA-84F6-975112B0330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39" y="4779401"/>
            <a:ext cx="1098524" cy="15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0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1C-21C8-C62F-EAA5-9FB09483E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60DF5F94-2CA9-86C3-E890-BF84171A9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092589D-FB94-C2D8-88EA-57B29E07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4238"/>
            <a:ext cx="9524" cy="9524"/>
          </a:xfrm>
          <a:prstGeom prst="rect">
            <a:avLst/>
          </a:prstGeom>
        </p:spPr>
      </p:pic>
      <p:pic>
        <p:nvPicPr>
          <p:cNvPr id="592905" name="図 592904">
            <a:extLst>
              <a:ext uri="{FF2B5EF4-FFF2-40B4-BE49-F238E27FC236}">
                <a16:creationId xmlns:a16="http://schemas.microsoft.com/office/drawing/2014/main" id="{AA794744-837D-EEF4-1F84-8DC099C3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8" y="3576638"/>
            <a:ext cx="9524" cy="95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B3E12E-E1F7-79FB-AC2A-F3814FB86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038" y="3729038"/>
            <a:ext cx="9524" cy="952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31003E4-BCA6-46BC-7B37-F9D53477AF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80293"/>
            <a:ext cx="1152128" cy="17193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B11BAF8-0D2C-8CE6-1688-C2164D2040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80" y="1412146"/>
            <a:ext cx="1152128" cy="17031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E9CCC13-5E6E-230F-31B0-D534431C5B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06" y="3115291"/>
            <a:ext cx="1084230" cy="16181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07623B-5F1F-6731-BE38-74BF951F19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121021"/>
            <a:ext cx="1132628" cy="165603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F2AF00C-1EB4-A07A-EFA2-E070420DB8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9" y="4797509"/>
            <a:ext cx="1033530" cy="151849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7E187BC-167F-8A0F-7FD4-189C04D29E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008" y="1485123"/>
            <a:ext cx="1034753" cy="156021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3706694-F5DE-8A19-D534-E0664E4B8DF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55" y="1442263"/>
            <a:ext cx="1150809" cy="160307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F326506-20D8-2DC1-C690-5DD1210C8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4438" y="3881438"/>
            <a:ext cx="9524" cy="952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F5C79A1-FE45-FDF9-B005-B7DED0E8B93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1" y="1453368"/>
            <a:ext cx="1063353" cy="156704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2906CD7-A49E-3C95-ADB3-FFA2D19AA68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60" y="3137417"/>
            <a:ext cx="1152648" cy="1628552"/>
          </a:xfrm>
          <a:prstGeom prst="rect">
            <a:avLst/>
          </a:prstGeom>
        </p:spPr>
      </p:pic>
      <p:pic>
        <p:nvPicPr>
          <p:cNvPr id="1027" name="図 1026">
            <a:extLst>
              <a:ext uri="{FF2B5EF4-FFF2-40B4-BE49-F238E27FC236}">
                <a16:creationId xmlns:a16="http://schemas.microsoft.com/office/drawing/2014/main" id="{2D781C62-F687-6877-5EC3-9CB62DA0D4F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41" y="3141132"/>
            <a:ext cx="1187393" cy="1592290"/>
          </a:xfrm>
          <a:prstGeom prst="rect">
            <a:avLst/>
          </a:prstGeom>
        </p:spPr>
      </p:pic>
      <p:pic>
        <p:nvPicPr>
          <p:cNvPr id="1028" name="図 1027">
            <a:extLst>
              <a:ext uri="{FF2B5EF4-FFF2-40B4-BE49-F238E27FC236}">
                <a16:creationId xmlns:a16="http://schemas.microsoft.com/office/drawing/2014/main" id="{F668C99F-44B1-5367-E8D6-202449DA412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421" y="3139728"/>
            <a:ext cx="1094994" cy="1517350"/>
          </a:xfrm>
          <a:prstGeom prst="rect">
            <a:avLst/>
          </a:prstGeom>
        </p:spPr>
      </p:pic>
      <p:pic>
        <p:nvPicPr>
          <p:cNvPr id="1029" name="図 1028">
            <a:extLst>
              <a:ext uri="{FF2B5EF4-FFF2-40B4-BE49-F238E27FC236}">
                <a16:creationId xmlns:a16="http://schemas.microsoft.com/office/drawing/2014/main" id="{AC31D77D-C8F3-5F0A-3B04-F00B12EBB92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26" y="1442262"/>
            <a:ext cx="1093031" cy="1524085"/>
          </a:xfrm>
          <a:prstGeom prst="rect">
            <a:avLst/>
          </a:prstGeom>
        </p:spPr>
      </p:pic>
      <p:pic>
        <p:nvPicPr>
          <p:cNvPr id="1030" name="図 1029">
            <a:extLst>
              <a:ext uri="{FF2B5EF4-FFF2-40B4-BE49-F238E27FC236}">
                <a16:creationId xmlns:a16="http://schemas.microsoft.com/office/drawing/2014/main" id="{8FCFCD5F-B7EE-ECB7-5D73-F03A3980D2B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521" y="4817431"/>
            <a:ext cx="1149539" cy="1614246"/>
          </a:xfrm>
          <a:prstGeom prst="rect">
            <a:avLst/>
          </a:prstGeom>
        </p:spPr>
      </p:pic>
      <p:pic>
        <p:nvPicPr>
          <p:cNvPr id="1031" name="図 1030">
            <a:extLst>
              <a:ext uri="{FF2B5EF4-FFF2-40B4-BE49-F238E27FC236}">
                <a16:creationId xmlns:a16="http://schemas.microsoft.com/office/drawing/2014/main" id="{E5610223-604B-BEA5-7909-46124BED270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201" y="1485123"/>
            <a:ext cx="1000299" cy="1520139"/>
          </a:xfrm>
          <a:prstGeom prst="rect">
            <a:avLst/>
          </a:prstGeom>
        </p:spPr>
      </p:pic>
      <p:pic>
        <p:nvPicPr>
          <p:cNvPr id="1032" name="図 1031">
            <a:extLst>
              <a:ext uri="{FF2B5EF4-FFF2-40B4-BE49-F238E27FC236}">
                <a16:creationId xmlns:a16="http://schemas.microsoft.com/office/drawing/2014/main" id="{BE706156-19D0-F507-7D92-770030859A3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792" y="3099623"/>
            <a:ext cx="1071530" cy="1517349"/>
          </a:xfrm>
          <a:prstGeom prst="rect">
            <a:avLst/>
          </a:prstGeom>
        </p:spPr>
      </p:pic>
      <p:pic>
        <p:nvPicPr>
          <p:cNvPr id="1033" name="図 1032">
            <a:extLst>
              <a:ext uri="{FF2B5EF4-FFF2-40B4-BE49-F238E27FC236}">
                <a16:creationId xmlns:a16="http://schemas.microsoft.com/office/drawing/2014/main" id="{0138D1A9-2BCA-0280-894E-9A6261F481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52952" y="3405190"/>
            <a:ext cx="38095" cy="47619"/>
          </a:xfrm>
          <a:prstGeom prst="rect">
            <a:avLst/>
          </a:prstGeom>
        </p:spPr>
      </p:pic>
      <p:pic>
        <p:nvPicPr>
          <p:cNvPr id="1034" name="図 1033">
            <a:extLst>
              <a:ext uri="{FF2B5EF4-FFF2-40B4-BE49-F238E27FC236}">
                <a16:creationId xmlns:a16="http://schemas.microsoft.com/office/drawing/2014/main" id="{C4D562FD-4611-1EA2-AC4C-13B1881A465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063" y="4807030"/>
            <a:ext cx="1085192" cy="1599229"/>
          </a:xfrm>
          <a:prstGeom prst="rect">
            <a:avLst/>
          </a:prstGeom>
        </p:spPr>
      </p:pic>
      <p:pic>
        <p:nvPicPr>
          <p:cNvPr id="1035" name="図 1034">
            <a:extLst>
              <a:ext uri="{FF2B5EF4-FFF2-40B4-BE49-F238E27FC236}">
                <a16:creationId xmlns:a16="http://schemas.microsoft.com/office/drawing/2014/main" id="{6D610E40-B2EC-D103-FBE1-3E24DA4EF5C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91" y="4799522"/>
            <a:ext cx="1063353" cy="1614246"/>
          </a:xfrm>
          <a:prstGeom prst="rect">
            <a:avLst/>
          </a:prstGeom>
        </p:spPr>
      </p:pic>
      <p:pic>
        <p:nvPicPr>
          <p:cNvPr id="1036" name="図 1035">
            <a:extLst>
              <a:ext uri="{FF2B5EF4-FFF2-40B4-BE49-F238E27FC236}">
                <a16:creationId xmlns:a16="http://schemas.microsoft.com/office/drawing/2014/main" id="{0ED56020-0FFE-C774-628B-912C47B706D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519" y="4830752"/>
            <a:ext cx="1024754" cy="1583016"/>
          </a:xfrm>
          <a:prstGeom prst="rect">
            <a:avLst/>
          </a:prstGeom>
        </p:spPr>
      </p:pic>
      <p:pic>
        <p:nvPicPr>
          <p:cNvPr id="1037" name="図 1036">
            <a:extLst>
              <a:ext uri="{FF2B5EF4-FFF2-40B4-BE49-F238E27FC236}">
                <a16:creationId xmlns:a16="http://schemas.microsoft.com/office/drawing/2014/main" id="{69C11B0F-096F-149C-AABF-BC6075782AD6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860" y="3051816"/>
            <a:ext cx="1048802" cy="1594970"/>
          </a:xfrm>
          <a:prstGeom prst="rect">
            <a:avLst/>
          </a:prstGeom>
        </p:spPr>
      </p:pic>
      <p:pic>
        <p:nvPicPr>
          <p:cNvPr id="1038" name="図 1037">
            <a:extLst>
              <a:ext uri="{FF2B5EF4-FFF2-40B4-BE49-F238E27FC236}">
                <a16:creationId xmlns:a16="http://schemas.microsoft.com/office/drawing/2014/main" id="{F9F34330-45C3-74C2-5884-97D64D725CF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947" y="4761358"/>
            <a:ext cx="1132628" cy="161683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FB3C88-0F3B-7942-C194-63877B16ADAF}"/>
              </a:ext>
            </a:extLst>
          </p:cNvPr>
          <p:cNvSpPr txBox="1"/>
          <p:nvPr/>
        </p:nvSpPr>
        <p:spPr>
          <a:xfrm>
            <a:off x="555115" y="407015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tx2"/>
                </a:solidFill>
              </a:rPr>
              <a:t>Japanese Manga for </a:t>
            </a:r>
            <a:r>
              <a:rPr lang="en-US" altLang="ja-JP" sz="3200" b="1" dirty="0">
                <a:solidFill>
                  <a:srgbClr val="FF0000"/>
                </a:solidFill>
              </a:rPr>
              <a:t>Stage 2  </a:t>
            </a:r>
            <a:r>
              <a:rPr lang="en-US" altLang="ja-JP" sz="3200" b="1" dirty="0">
                <a:solidFill>
                  <a:schemeClr val="tx1"/>
                </a:solidFill>
              </a:rPr>
              <a:t>(YL3.5-4.0) 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1BEF336-CBDA-5D6A-ADED-0CAA8B3EBD0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852" y="4761358"/>
            <a:ext cx="1088358" cy="1533596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0ADC003-1D72-876E-7BA3-DEAD35D3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892" y="632405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020018"/>
                </a:solidFill>
                <a:latin typeface="Garamond" pitchFamily="18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5391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08CE0-4DE7-B44F-EE47-50C68897A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BF1A2695-7DF9-C3C1-A62A-23008CA4F1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428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Important Points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b="1" dirty="0">
                <a:solidFill>
                  <a:srgbClr val="0000FF"/>
                </a:solidFill>
              </a:rPr>
              <a:t>for </a:t>
            </a:r>
            <a:r>
              <a:rPr lang="en-US" altLang="ja-JP" b="1" dirty="0">
                <a:solidFill>
                  <a:srgbClr val="FF0000"/>
                </a:solidFill>
              </a:rPr>
              <a:t>Stage 2</a:t>
            </a:r>
            <a:r>
              <a:rPr lang="en-US" altLang="ja-JP" b="1" dirty="0">
                <a:solidFill>
                  <a:srgbClr val="0000FF"/>
                </a:solidFill>
              </a:rPr>
              <a:t> Students 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5017A316-5BB0-C436-D5B5-E02F40616E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8352928" cy="475252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ja-JP" b="1" dirty="0"/>
              <a:t>(1) </a:t>
            </a:r>
            <a:r>
              <a:rPr lang="en-US" altLang="ja-JP" b="1" dirty="0">
                <a:solidFill>
                  <a:srgbClr val="FF0000"/>
                </a:solidFill>
              </a:rPr>
              <a:t>Stop listening to the audio </a:t>
            </a:r>
            <a:r>
              <a:rPr lang="en-US" altLang="ja-JP" b="1" dirty="0"/>
              <a:t>when the students can read more fluently than the audio.</a:t>
            </a:r>
          </a:p>
          <a:p>
            <a:pPr marL="0" indent="0">
              <a:buFontTx/>
              <a:buNone/>
            </a:pPr>
            <a:r>
              <a:rPr lang="en-US" altLang="ja-JP" b="1" dirty="0"/>
              <a:t>(2) Choose i-1, </a:t>
            </a:r>
            <a:r>
              <a:rPr lang="en-US" altLang="ja-JP" b="1" dirty="0" err="1"/>
              <a:t>i</a:t>
            </a:r>
            <a:r>
              <a:rPr lang="en-US" altLang="ja-JP" b="1" dirty="0"/>
              <a:t>, i+1 books.</a:t>
            </a:r>
          </a:p>
          <a:p>
            <a:pPr marL="0" indent="0">
              <a:buNone/>
            </a:pPr>
            <a:r>
              <a:rPr lang="en-US" altLang="ja-JP" b="1" dirty="0">
                <a:latin typeface="+mj-lt"/>
              </a:rPr>
              <a:t>(3) </a:t>
            </a:r>
            <a:r>
              <a:rPr lang="en-US" altLang="ja-JP" b="1" dirty="0">
                <a:solidFill>
                  <a:srgbClr val="FF0000"/>
                </a:solidFill>
                <a:latin typeface="+mj-lt"/>
              </a:rPr>
              <a:t>Raise the level very carefully.</a:t>
            </a:r>
          </a:p>
          <a:p>
            <a:pPr marL="0" indent="0">
              <a:buFontTx/>
              <a:buNone/>
            </a:pPr>
            <a:r>
              <a:rPr lang="en-US" altLang="ja-JP" b="1" dirty="0">
                <a:latin typeface="+mj-lt"/>
              </a:rPr>
              <a:t>   Some students only need one year to progress from Stage 2 to Stage 3, but some students need 2 or 3 years to reach Stage 3. When they are ready, choose a book like </a:t>
            </a:r>
            <a:r>
              <a:rPr lang="en-US" altLang="ja-JP" b="1" i="1" dirty="0">
                <a:solidFill>
                  <a:schemeClr val="tx2"/>
                </a:solidFill>
                <a:latin typeface="+mj-lt"/>
              </a:rPr>
              <a:t>Charlie and the Cholate Factory</a:t>
            </a:r>
            <a:r>
              <a:rPr lang="en-US" altLang="ja-JP" b="1" dirty="0">
                <a:latin typeface="+mj-lt"/>
              </a:rPr>
              <a:t> to challenge the students.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37AB467-C914-EC0B-F53A-E3CC74CE4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142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8745-9AE1-46CD-FFD6-8472A388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5C9DF6A8-9007-C003-8CAD-442D83221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18387" cy="94997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0000"/>
                </a:solidFill>
                <a:latin typeface="Times New Roman" pitchFamily="18" charset="0"/>
              </a:rPr>
              <a:t>Stage 3 (YL 3.5-7.0) 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7C15402-CE43-D9DD-2605-E1C55140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2" y="1443548"/>
            <a:ext cx="7246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Starts from  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D729A53-21DA-B8C7-A3B7-BEF6F9F2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4662" y="6315827"/>
            <a:ext cx="469844" cy="3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/>
            <a:endParaRPr lang="en-US" altLang="ja-JP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AEBA5F-6B39-DFCF-FC01-81CB51190762}"/>
              </a:ext>
            </a:extLst>
          </p:cNvPr>
          <p:cNvSpPr txBox="1"/>
          <p:nvPr/>
        </p:nvSpPr>
        <p:spPr>
          <a:xfrm>
            <a:off x="444525" y="3676669"/>
            <a:ext cx="1728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altLang="ja-JP" sz="3200" dirty="0">
                <a:solidFill>
                  <a:schemeClr val="tx1"/>
                </a:solidFill>
                <a:latin typeface="Times New Roman" pitchFamily="18" charset="0"/>
              </a:rPr>
              <a:t>Ends at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0299C69-E07F-2505-E866-610931E2BDDA}"/>
              </a:ext>
            </a:extLst>
          </p:cNvPr>
          <p:cNvSpPr txBox="1"/>
          <p:nvPr/>
        </p:nvSpPr>
        <p:spPr>
          <a:xfrm>
            <a:off x="2680455" y="607995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 (</a:t>
            </a:r>
            <a:r>
              <a:rPr lang="en-US" altLang="ja-JP" sz="2000" dirty="0">
                <a:solidFill>
                  <a:srgbClr val="FF0000"/>
                </a:solidFill>
              </a:rPr>
              <a:t>6.0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/>
              <a:t>70000)  (</a:t>
            </a:r>
            <a:r>
              <a:rPr lang="en-US" altLang="ja-JP" sz="2000" dirty="0">
                <a:solidFill>
                  <a:srgbClr val="FF0000"/>
                </a:solidFill>
              </a:rPr>
              <a:t>6.5</a:t>
            </a:r>
            <a:r>
              <a:rPr lang="en-US" altLang="ja-JP" sz="2000" dirty="0"/>
              <a:t>, 91844)   (</a:t>
            </a:r>
            <a:r>
              <a:rPr lang="en-US" altLang="ja-JP" sz="2000" dirty="0">
                <a:solidFill>
                  <a:srgbClr val="FF0000"/>
                </a:solidFill>
              </a:rPr>
              <a:t>6.5</a:t>
            </a:r>
            <a:r>
              <a:rPr lang="en-US" altLang="ja-JP" sz="2000" dirty="0"/>
              <a:t>, 75000)   (</a:t>
            </a:r>
            <a:r>
              <a:rPr lang="en-US" altLang="ja-JP" sz="2000" dirty="0">
                <a:solidFill>
                  <a:srgbClr val="FF0000"/>
                </a:solidFill>
              </a:rPr>
              <a:t>6.5</a:t>
            </a:r>
            <a:r>
              <a:rPr kumimoji="1" lang="en-US" altLang="ja-JP" sz="2000" dirty="0"/>
              <a:t> 103029)</a:t>
            </a:r>
            <a:endParaRPr kumimoji="1" lang="ja-JP" altLang="en-US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7E0C83-7C46-B3A2-EF54-77CE85B75AAA}"/>
              </a:ext>
            </a:extLst>
          </p:cNvPr>
          <p:cNvSpPr txBox="1"/>
          <p:nvPr/>
        </p:nvSpPr>
        <p:spPr>
          <a:xfrm>
            <a:off x="2791478" y="344664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4.5</a:t>
            </a:r>
            <a:r>
              <a:rPr lang="en-US" altLang="ja-JP" sz="2000" dirty="0"/>
              <a:t>, 20497)    (</a:t>
            </a:r>
            <a:r>
              <a:rPr lang="en-US" altLang="ja-JP" sz="2000" dirty="0">
                <a:solidFill>
                  <a:srgbClr val="FF0000"/>
                </a:solidFill>
              </a:rPr>
              <a:t>4.0</a:t>
            </a:r>
            <a:r>
              <a:rPr lang="en-US" altLang="ja-JP" sz="2000" dirty="0"/>
              <a:t>, 22586)   </a:t>
            </a:r>
            <a:r>
              <a:rPr kumimoji="1" lang="en-US" altLang="ja-JP" sz="2000" dirty="0"/>
              <a:t>(</a:t>
            </a:r>
            <a:r>
              <a:rPr kumimoji="1" lang="en-US" altLang="ja-JP" sz="2000" dirty="0">
                <a:solidFill>
                  <a:srgbClr val="FF0000"/>
                </a:solidFill>
              </a:rPr>
              <a:t>4.0</a:t>
            </a:r>
            <a:r>
              <a:rPr kumimoji="1" lang="en-US" altLang="ja-JP" sz="2000" dirty="0"/>
              <a:t>, 24831) </a:t>
            </a:r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4.5</a:t>
            </a:r>
            <a:r>
              <a:rPr lang="en-US" altLang="ja-JP" sz="2000" dirty="0"/>
              <a:t>, 29743) </a:t>
            </a:r>
            <a:endParaRPr kumimoji="1"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B3C140-BE10-0DC4-5314-A35EC71BFF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971" y="1657669"/>
            <a:ext cx="1177384" cy="179591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E0D8ED-0647-8831-CC0E-B4255BD264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393" y="1603812"/>
            <a:ext cx="1177384" cy="17930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0228185-C891-6C19-4D2F-BCA62AE532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453" y="1579480"/>
            <a:ext cx="1222306" cy="18419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DF43635-4FC3-C4C2-E6A4-42FACB573F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568" y="1616588"/>
            <a:ext cx="1162687" cy="182629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6546051-0A08-5126-41D9-0266847D94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600" y="3993958"/>
            <a:ext cx="1292621" cy="202242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16374CD-5E6F-50A8-C78C-FC8FDE5B60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531" y="4022954"/>
            <a:ext cx="1320616" cy="199293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1F4CDAE-A07C-D18D-4DE6-AFF1AE3216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787" y="3991341"/>
            <a:ext cx="1244867" cy="199293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33387B0-473D-8268-1E77-DE3A5D2FFCC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44" y="3987583"/>
            <a:ext cx="1313443" cy="1970164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CC2E9671-6B10-32EB-E743-92341A5C2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3568" y="6315827"/>
            <a:ext cx="1905000" cy="457200"/>
          </a:xfrm>
          <a:noFill/>
        </p:spPr>
        <p:txBody>
          <a:bodyPr/>
          <a:lstStyle>
            <a:lvl1pPr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20018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b="0" dirty="0">
                <a:solidFill>
                  <a:schemeClr val="tx1"/>
                </a:solidFill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523104495"/>
      </p:ext>
    </p:extLst>
  </p:cSld>
  <p:clrMapOvr>
    <a:masterClrMapping/>
  </p:clrMapOvr>
</p:sld>
</file>

<file path=ppt/theme/theme1.xml><?xml version="1.0" encoding="utf-8"?>
<a:theme xmlns:a="http://schemas.openxmlformats.org/drawingml/2006/main" name="Ricepaper2">
  <a:themeElements>
    <a:clrScheme name="">
      <a:dk1>
        <a:srgbClr val="020018"/>
      </a:dk1>
      <a:lt1>
        <a:srgbClr val="CCFFFF"/>
      </a:lt1>
      <a:dk2>
        <a:srgbClr val="0000FF"/>
      </a:dk2>
      <a:lt2>
        <a:srgbClr val="EAC99E"/>
      </a:lt2>
      <a:accent1>
        <a:srgbClr val="FAF3EA"/>
      </a:accent1>
      <a:accent2>
        <a:srgbClr val="E40822"/>
      </a:accent2>
      <a:accent3>
        <a:srgbClr val="E2FFFF"/>
      </a:accent3>
      <a:accent4>
        <a:srgbClr val="010013"/>
      </a:accent4>
      <a:accent5>
        <a:srgbClr val="FCF8F3"/>
      </a:accent5>
      <a:accent6>
        <a:srgbClr val="CF061E"/>
      </a:accent6>
      <a:hlink>
        <a:srgbClr val="D69640"/>
      </a:hlink>
      <a:folHlink>
        <a:srgbClr val="969696"/>
      </a:folHlink>
    </a:clrScheme>
    <a:fontScheme name="Ricepaper2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Ricepaper2 1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2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4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cepaper2">
  <a:themeElements>
    <a:clrScheme name="">
      <a:dk1>
        <a:srgbClr val="020018"/>
      </a:dk1>
      <a:lt1>
        <a:srgbClr val="CCFFFF"/>
      </a:lt1>
      <a:dk2>
        <a:srgbClr val="0000FF"/>
      </a:dk2>
      <a:lt2>
        <a:srgbClr val="EAC99E"/>
      </a:lt2>
      <a:accent1>
        <a:srgbClr val="FAF3EA"/>
      </a:accent1>
      <a:accent2>
        <a:srgbClr val="E40822"/>
      </a:accent2>
      <a:accent3>
        <a:srgbClr val="E2FFFF"/>
      </a:accent3>
      <a:accent4>
        <a:srgbClr val="010013"/>
      </a:accent4>
      <a:accent5>
        <a:srgbClr val="FCF8F3"/>
      </a:accent5>
      <a:accent6>
        <a:srgbClr val="CF061E"/>
      </a:accent6>
      <a:hlink>
        <a:srgbClr val="D69640"/>
      </a:hlink>
      <a:folHlink>
        <a:srgbClr val="969696"/>
      </a:folHlink>
    </a:clrScheme>
    <a:fontScheme name="Ricepaper2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50000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rgbClr val="020018"/>
            </a:solidFill>
            <a:effectLst/>
            <a:latin typeface="Garamond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Ricepaper2 1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2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2 4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82428</TotalTime>
  <Words>686</Words>
  <Application>Microsoft Macintosh PowerPoint</Application>
  <PresentationFormat>On-screen Show (4:3)</PresentationFormat>
  <Paragraphs>82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Ricepaper2</vt:lpstr>
      <vt:lpstr>1_Ricepaper2</vt:lpstr>
      <vt:lpstr>How to Conduct a 6-Year ER Program – Part 3</vt:lpstr>
      <vt:lpstr>Important Points for Beginners </vt:lpstr>
      <vt:lpstr>Stage 2 (YL2.0-4.0) </vt:lpstr>
      <vt:lpstr>PowerPoint Presentation</vt:lpstr>
      <vt:lpstr>PowerPoint Presentation</vt:lpstr>
      <vt:lpstr>Graphic Novels for Stage 2 (YL3.5-4.0) </vt:lpstr>
      <vt:lpstr> </vt:lpstr>
      <vt:lpstr>Important Points for Stage 2 Students </vt:lpstr>
      <vt:lpstr>Stage 3 (YL 3.5-7.0) </vt:lpstr>
      <vt:lpstr>PowerPoint Presentation</vt:lpstr>
      <vt:lpstr>PowerPoint Presentation</vt:lpstr>
      <vt:lpstr>PowerPoint Presentation</vt:lpstr>
      <vt:lpstr>Important Points for Stage 3 Students </vt:lpstr>
      <vt:lpstr>Three Merits of ER</vt:lpstr>
      <vt:lpstr>Conclusion</vt:lpstr>
      <vt:lpstr>A Word of Encouragement</vt:lpstr>
      <vt:lpstr>Acknowledgements</vt:lpstr>
    </vt:vector>
  </TitlesOfParts>
  <Company>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 の英語クラスの説明</dc:title>
  <dc:creator>古川昭夫</dc:creator>
  <cp:lastModifiedBy>Thomas Robb</cp:lastModifiedBy>
  <cp:revision>1018</cp:revision>
  <cp:lastPrinted>2025-09-02T02:50:34Z</cp:lastPrinted>
  <dcterms:created xsi:type="dcterms:W3CDTF">2003-06-18T13:43:55Z</dcterms:created>
  <dcterms:modified xsi:type="dcterms:W3CDTF">2025-09-07T08:21:20Z</dcterms:modified>
</cp:coreProperties>
</file>