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737" r:id="rId2"/>
  </p:sldMasterIdLst>
  <p:notesMasterIdLst>
    <p:notesMasterId r:id="rId40"/>
  </p:notesMasterIdLst>
  <p:handoutMasterIdLst>
    <p:handoutMasterId r:id="rId41"/>
  </p:handoutMasterIdLst>
  <p:sldIdLst>
    <p:sldId id="1090" r:id="rId3"/>
    <p:sldId id="1632" r:id="rId4"/>
    <p:sldId id="1633" r:id="rId5"/>
    <p:sldId id="1637" r:id="rId6"/>
    <p:sldId id="1638" r:id="rId7"/>
    <p:sldId id="1639" r:id="rId8"/>
    <p:sldId id="1643" r:id="rId9"/>
    <p:sldId id="1640" r:id="rId10"/>
    <p:sldId id="1421" r:id="rId11"/>
    <p:sldId id="1608" r:id="rId12"/>
    <p:sldId id="1609" r:id="rId13"/>
    <p:sldId id="1610" r:id="rId14"/>
    <p:sldId id="1611" r:id="rId15"/>
    <p:sldId id="1612" r:id="rId16"/>
    <p:sldId id="1613" r:id="rId17"/>
    <p:sldId id="1622" r:id="rId18"/>
    <p:sldId id="1614" r:id="rId19"/>
    <p:sldId id="1644" r:id="rId20"/>
    <p:sldId id="1648" r:id="rId21"/>
    <p:sldId id="1615" r:id="rId22"/>
    <p:sldId id="1616" r:id="rId23"/>
    <p:sldId id="1618" r:id="rId24"/>
    <p:sldId id="1594" r:id="rId25"/>
    <p:sldId id="1645" r:id="rId26"/>
    <p:sldId id="1423" r:id="rId27"/>
    <p:sldId id="1422" r:id="rId28"/>
    <p:sldId id="1593" r:id="rId29"/>
    <p:sldId id="1641" r:id="rId30"/>
    <p:sldId id="1580" r:id="rId31"/>
    <p:sldId id="1626" r:id="rId32"/>
    <p:sldId id="1646" r:id="rId33"/>
    <p:sldId id="1627" r:id="rId34"/>
    <p:sldId id="1628" r:id="rId35"/>
    <p:sldId id="1629" r:id="rId36"/>
    <p:sldId id="1647" r:id="rId37"/>
    <p:sldId id="1630" r:id="rId38"/>
    <p:sldId id="1631" r:id="rId39"/>
  </p:sldIdLst>
  <p:sldSz cx="9144000" cy="6858000" type="screen4x3"/>
  <p:notesSz cx="9866313" cy="673576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800" b="1" kern="1200">
        <a:solidFill>
          <a:srgbClr val="020018"/>
        </a:solidFill>
        <a:latin typeface="Garamond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800" b="1" kern="1200">
        <a:solidFill>
          <a:srgbClr val="020018"/>
        </a:solidFill>
        <a:latin typeface="Garamond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800" b="1" kern="1200">
        <a:solidFill>
          <a:srgbClr val="020018"/>
        </a:solidFill>
        <a:latin typeface="Garamond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800" b="1" kern="1200">
        <a:solidFill>
          <a:srgbClr val="020018"/>
        </a:solidFill>
        <a:latin typeface="Garamond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800" b="1" kern="1200">
        <a:solidFill>
          <a:srgbClr val="020018"/>
        </a:solidFill>
        <a:latin typeface="Garamond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rgbClr val="020018"/>
        </a:solidFill>
        <a:latin typeface="Garamond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rgbClr val="020018"/>
        </a:solidFill>
        <a:latin typeface="Garamond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rgbClr val="020018"/>
        </a:solidFill>
        <a:latin typeface="Garamond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rgbClr val="020018"/>
        </a:solidFill>
        <a:latin typeface="Garamond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0000FF"/>
    <a:srgbClr val="E76811"/>
    <a:srgbClr val="FFCCFF"/>
    <a:srgbClr val="ABDB77"/>
    <a:srgbClr val="0F0121"/>
    <a:srgbClr val="38C864"/>
    <a:srgbClr val="06FF10"/>
    <a:srgbClr val="020121"/>
    <a:srgbClr val="F393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68" autoAdjust="0"/>
    <p:restoredTop sz="98276" autoAdjust="0"/>
  </p:normalViewPr>
  <p:slideViewPr>
    <p:cSldViewPr>
      <p:cViewPr varScale="1">
        <p:scale>
          <a:sx n="123" d="100"/>
          <a:sy n="123" d="100"/>
        </p:scale>
        <p:origin x="162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362" y="-72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" y="0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7" rIns="91293" bIns="45647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97" y="0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7" rIns="91293" bIns="45647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011BB90E-D3F7-457D-8550-8A3FDD81CAA9}" type="datetime1">
              <a:rPr lang="ja-JP" altLang="en-US" smtClean="0"/>
              <a:t>2025/9/7</a:t>
            </a:fld>
            <a:endParaRPr lang="en-US" altLang="ja-JP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9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7" rIns="91293" bIns="45647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7" rIns="91293" bIns="45647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6BBD5A0A-6AF4-4126-88B6-9E13F2642B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53688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" y="0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7" rIns="91293" bIns="45647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97" y="0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7" rIns="91293" bIns="45647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ABB05CD8-E4D5-48FB-BA45-DCB616A9BBDF}" type="datetime1">
              <a:rPr lang="ja-JP" altLang="en-US" smtClean="0"/>
              <a:t>2025/9/7</a:t>
            </a:fld>
            <a:endParaRPr lang="en-US" altLang="ja-JP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2788" y="504825"/>
            <a:ext cx="3367087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98813"/>
            <a:ext cx="7234237" cy="303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7" rIns="91293" bIns="456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9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7" rIns="91293" bIns="45647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3" tIns="45647" rIns="91293" bIns="45647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6B7067DC-4602-4A46-9B25-627B17C6DB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0395183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D8441CD4-4F7B-401D-33F7-AD9C8273D0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06528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C7971-4DFC-1339-BD4D-DD3D94E15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62E65EF-E684-DD0C-DA5A-A031F24EBC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6BD73B73-9EF5-74CB-69B9-3FE1148F1E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299" tIns="45651" rIns="91299" bIns="45651"/>
          <a:lstStyle/>
          <a:p>
            <a:pPr eaLnBrk="1" hangingPunct="1"/>
            <a:endParaRPr lang="ja-JP" altLang="ja-JP">
              <a:latin typeface="Times New Roman" panose="02020603050405020304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D47A1865-E9E3-5D6D-1522-9F2F62F6B55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82776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33D98-ED4F-CD25-A0A9-BDB09AFB7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1E397E11-EEFA-29BB-E447-74B4FFEFA8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A9785C1-783E-675D-B242-D2A6C6B0AB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299" tIns="45651" rIns="91299" bIns="45651"/>
          <a:lstStyle/>
          <a:p>
            <a:pPr eaLnBrk="1" hangingPunct="1"/>
            <a:endParaRPr lang="ja-JP" altLang="ja-JP">
              <a:latin typeface="Times New Roman" panose="02020603050405020304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1677756C-7FD3-C919-371B-D0638B2E806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78770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06130-CB50-E3B4-4987-479B60654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01E19702-1340-3558-AF8A-F689CCDB5B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8E0E2929-4262-B786-F344-EA1132FEB3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299" tIns="45651" rIns="91299" bIns="45651"/>
          <a:lstStyle/>
          <a:p>
            <a:pPr eaLnBrk="1" hangingPunct="1"/>
            <a:endParaRPr lang="ja-JP" altLang="ja-JP">
              <a:latin typeface="Times New Roman" panose="02020603050405020304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DB9A00CA-FD73-07F6-68EE-76808455BE0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11329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0C2E5-1651-BACC-708D-9CA7F8D47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1736D5FB-9D8C-807B-572B-59AC369DA2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33B725A5-CD53-FE12-2B8F-4EAEB28D99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299" tIns="45651" rIns="91299" bIns="45651"/>
          <a:lstStyle/>
          <a:p>
            <a:pPr eaLnBrk="1" hangingPunct="1"/>
            <a:endParaRPr lang="ja-JP" altLang="ja-JP">
              <a:latin typeface="Times New Roman" panose="02020603050405020304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89C8EA78-E544-CB3F-2357-280FDB8D177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07525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B4B92-4CAC-BA43-71B5-062BEAC36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9ADEB687-35F3-B825-7496-5A1527B3D7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22C5FDB6-9DC2-72A0-A57C-E4FBC2ED82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299" tIns="45651" rIns="91299" bIns="45651"/>
          <a:lstStyle/>
          <a:p>
            <a:pPr eaLnBrk="1" hangingPunct="1"/>
            <a:endParaRPr lang="ja-JP" altLang="ja-JP">
              <a:latin typeface="Times New Roman" panose="02020603050405020304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2B0F0773-8E00-7CB2-5D3A-7D303AEDE8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63354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89B90-E220-F984-F99A-7D36E978D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2A596FA5-10A0-2938-EB8D-2174239B8A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B597890-98AB-1B66-5B88-A39AB5C11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1299" tIns="45651" rIns="91299" bIns="45651"/>
          <a:lstStyle/>
          <a:p>
            <a:pPr eaLnBrk="1" hangingPunct="1"/>
            <a:endParaRPr lang="ja-JP" altLang="ja-JP">
              <a:latin typeface="Times New Roman" panose="02020603050405020304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44EA98BB-A1D1-778E-2867-A0B2A1F82A4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5985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11998-FF1C-C920-4DEA-C45081449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44DCC85F-3693-D021-5070-B491AB7F346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16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FD4628E8-D2E3-C706-EA13-98C76B9333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26FAC707-BFDC-3D3F-2DE7-B4DE95B45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49EB7920-1F6E-E9A3-DBAF-D2EA09E36A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37091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68E28-AA83-0504-EA80-A75EA191D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A973A871-CF87-9880-3E9C-4D977219530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23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DC71595E-459D-167C-337A-21BD16C8C0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3113FA8-9B39-AC66-61CB-286133942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931329DA-45F3-A0B1-F7CB-ACD1B84BD9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64939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E3224-2F2B-1BCF-31EB-8EE7EDCD5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2921D031-0C56-4B74-FD6E-C1BCF53199E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24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8BE1CD19-3092-9361-32ED-551C4E9667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6FF8D449-E0A1-EDDD-6EE0-C175B900F0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81228B51-E088-78E8-8061-93FB0D5D7F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41997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25</a:t>
            </a:fld>
            <a:endParaRPr lang="en-US" altLang="ja-JP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42186DDF-50AA-0467-3D3D-63E746C6A2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4189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23F89-32D3-0741-9329-4BB996A40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16509C5D-2964-E341-5EE3-09F21DACCA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2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6BEC228C-44BF-A32B-07FB-076640EA97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DA2379D-7432-2F92-7820-6B8A7B392E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9C41F581-A5F3-4CA8-9CB8-C953F75F0F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11855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26</a:t>
            </a:fld>
            <a:endParaRPr lang="en-US" altLang="ja-JP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263617EF-0DA0-3819-4288-AAC966AF46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36227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A4715-0F69-5661-0A29-27E5C60B8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9D45A1BD-EA03-CC79-67B9-58D2B20D68D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27</a:t>
            </a:fld>
            <a:endParaRPr lang="en-US" altLang="ja-JP" sz="12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B90D583E-70F4-33AB-1C1B-A488E5308F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8C9D0568-027D-E187-0FD2-558C5CF393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87C5D5D7-BF27-5788-0F2B-496FF9154FF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70221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6F101-E890-73E6-0158-3B2A53FD1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>
            <a:extLst>
              <a:ext uri="{FF2B5EF4-FFF2-40B4-BE49-F238E27FC236}">
                <a16:creationId xmlns:a16="http://schemas.microsoft.com/office/drawing/2014/main" id="{73829F31-5679-60E1-D5A1-110A2DB0EB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E60EFDC3-AD3C-8028-4A85-52F44B412D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9EAD6009-C5DD-1E55-6977-CACC052C22B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99886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01FE4-A1D2-3CBA-BC12-138966908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>
            <a:extLst>
              <a:ext uri="{FF2B5EF4-FFF2-40B4-BE49-F238E27FC236}">
                <a16:creationId xmlns:a16="http://schemas.microsoft.com/office/drawing/2014/main" id="{A510C5D7-3248-C1B6-5562-A60A06CBA7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8C82FD56-82E1-F7D4-73B1-B08E6CE2F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417935DC-A259-A55B-A8A7-52C14A4A26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08791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8B107-33F5-1866-6690-BA640157C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>
            <a:extLst>
              <a:ext uri="{FF2B5EF4-FFF2-40B4-BE49-F238E27FC236}">
                <a16:creationId xmlns:a16="http://schemas.microsoft.com/office/drawing/2014/main" id="{3B40C92B-259A-92A4-B0B7-CE1CA0778D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E72A8A58-D003-EDDA-F4C7-A977E65876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D9D29388-3034-80A9-A179-21AF351DE2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955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81FE4-D9B8-F732-5407-A8710673C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AF2798C0-30F8-7A8D-715B-E39BF3AB1F6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3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3C16F3E3-5F10-8123-7AF5-E875BD12B0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54A3CD8F-A2D8-8E10-E80C-EA9963747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C8456ABD-2FE5-0B53-DEE8-D98FE35B24C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9174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B88B1-E906-6130-585E-965B236BA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CA8D3F04-79AB-59ED-0D7D-CFD60CF799C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4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182E972C-E845-CDCF-EB8B-E32D042BB5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968B1E73-100F-EC00-89EF-2E7FF11DD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2F68EB04-4507-3A41-6223-3BEAC2F1B1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3898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24D94-AD09-0501-D7F9-DC40B4994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B6E360F8-C23B-695B-57EB-03BA006370E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5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9A6F6EB7-1442-F237-5C3D-8A18CA6472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728224AD-B3B9-BDAD-964F-2326B47830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08DC2572-5526-3F18-7352-1D50021D59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2871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6989F-D2C2-422F-EF50-25BB45CE6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083914D4-6AA9-294B-D399-51156BD9116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6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C74685B9-D6CD-269D-CF0D-DA699F5862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F3BA8BF3-1019-B7B0-87E5-19E4AEB35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D46A0852-B0A8-804E-779C-43F686A2C1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7476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73AC1-E213-2277-16FA-1B8404F48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40D45E05-27BC-9F91-B700-5187D22E775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7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5AB1B52A-AB0E-10C6-B080-13FC2BDED1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3395D655-B30D-02FF-7480-347FC8535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426AB40B-BDF3-6372-C4DB-6F97C320DBD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4317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69D35-C631-A0B4-2CAF-423A83441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375F78C6-20CE-B4B2-B077-7C545D806D9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8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13C44A81-1B74-AC2D-EA31-7144CC97CB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3BC30367-F82E-5825-F3F8-2FC6A441FB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0914A7F3-B8D3-3087-D829-B25F6240CF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5908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5589597" y="6399213"/>
            <a:ext cx="427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99" tIns="45651" rIns="91299" bIns="45651" anchor="b"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1644D72E-71E4-4068-A381-DAD18C2F3C18}" type="slidenum">
              <a:rPr lang="en-US" altLang="ja-JP" sz="1200">
                <a:solidFill>
                  <a:schemeClr val="tx1"/>
                </a:solidFill>
                <a:latin typeface="Times New Roman" pitchFamily="18" charset="0"/>
              </a:rPr>
              <a:pPr algn="r" eaLnBrk="1" hangingPunct="1"/>
              <a:t>9</a:t>
            </a:fld>
            <a:endParaRPr lang="en-US" altLang="ja-JP" sz="1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8675" cy="25273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pitchFamily="18" charset="0"/>
            </a:endParaRP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1E5EC5F8-E174-A6E1-D295-EB5785C5A3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0355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EE72D-53F1-4375-B99E-B706D3E09D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6204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96898-2376-4DEB-8077-7391F44B28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760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E5109-93E1-44BA-947F-C47652DCDA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6045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EE72D-53F1-4375-B99E-B706D3E09D69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7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#SEG英語</a:t>
            </a:r>
            <a:r>
              <a:rPr lang="ja-JP" altLang="en-US">
                <a:solidFill>
                  <a:srgbClr val="020018"/>
                </a:solidFill>
              </a:rPr>
              <a:t>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0DB8C-9EAA-434D-8EC6-B707814E86A8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861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86EA0-A75A-4A6D-9BB5-516A3B1E4139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60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9AF43-76F7-4944-86A9-A00C94863078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356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82972-B8A3-451B-925E-2BC639DBCF1D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202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57AB7-9D34-431F-BBE5-2A032667F470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6179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70570-E1DE-47FA-B10F-5FE5A5793E93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338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1A5AB-1E0C-4FC5-8100-FE6CB22684EB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62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#SEG英語</a:t>
            </a:r>
            <a:r>
              <a:rPr lang="ja-JP" altLang="en-US"/>
              <a:t>多読コース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0DB8C-9EAA-434D-8EC6-B707814E86A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56434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FB17A-E55E-49FC-9346-0F5746710060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5192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96898-2376-4DEB-8077-7391F44B282D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769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E5109-93E1-44BA-947F-C47652DCDA34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43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86EA0-A75A-4A6D-9BB5-516A3B1E41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006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9AF43-76F7-4944-86A9-A00C948630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43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82972-B8A3-451B-925E-2BC639DBC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339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57AB7-9D34-431F-BBE5-2A032667F4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140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70570-E1DE-47FA-B10F-5FE5A5793E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97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1A5AB-1E0C-4FC5-8100-FE6CB22684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121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FB17A-E55E-49FC-9346-0F57467100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6649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CFF">
            <a:alpha val="4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874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ja-JP" altLang="en-US"/>
              <a:t>中１多読</a:t>
            </a:r>
            <a:endParaRPr lang="en-US" altLang="ja-JP"/>
          </a:p>
        </p:txBody>
      </p:sp>
      <p:sp>
        <p:nvSpPr>
          <p:cNvPr id="4874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ja-JP"/>
              <a:t>#SEG</a:t>
            </a:r>
            <a:r>
              <a:rPr lang="ja-JP" altLang="en-US"/>
              <a:t>英語多読コース</a:t>
            </a:r>
            <a:endParaRPr lang="en-US" altLang="ja-JP"/>
          </a:p>
        </p:txBody>
      </p:sp>
      <p:sp>
        <p:nvSpPr>
          <p:cNvPr id="4874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FA109EB-4EA1-40C7-B2B9-6DDBAF367F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aramond" pitchFamily="18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aramond" pitchFamily="18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aramond" pitchFamily="18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aramond" pitchFamily="18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Blip>
          <a:blip r:embed="rId13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40000"/>
        <a:buBlip>
          <a:blip r:embed="rId13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 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CFF">
            <a:alpha val="4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874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srgbClr val="020018"/>
                </a:solidFill>
              </a:rPr>
              <a:t>中１多読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4874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srgbClr val="020018"/>
                </a:solidFill>
              </a:rPr>
              <a:t>#SEG</a:t>
            </a:r>
            <a:r>
              <a:rPr lang="ja-JP" altLang="en-US">
                <a:solidFill>
                  <a:srgbClr val="020018"/>
                </a:solidFill>
              </a:rPr>
              <a:t>英語多読コース</a:t>
            </a:r>
            <a:endParaRPr lang="en-US" altLang="ja-JP">
              <a:solidFill>
                <a:srgbClr val="020018"/>
              </a:solidFill>
            </a:endParaRPr>
          </a:p>
        </p:txBody>
      </p:sp>
      <p:sp>
        <p:nvSpPr>
          <p:cNvPr id="4874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FA109EB-4EA1-40C7-B2B9-6DDBAF367F9E}" type="slidenum">
              <a:rPr lang="en-US" altLang="ja-JP">
                <a:solidFill>
                  <a:srgbClr val="020018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200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2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aramond" pitchFamily="18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aramond" pitchFamily="18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aramond" pitchFamily="18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aramond" pitchFamily="18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Blip>
          <a:blip r:embed="rId13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40000"/>
        <a:buBlip>
          <a:blip r:embed="rId13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 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849552" y="479442"/>
            <a:ext cx="6875518" cy="1149357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FF0000"/>
                </a:solidFill>
              </a:rPr>
              <a:t>How to Conduct</a:t>
            </a:r>
            <a:br>
              <a:rPr lang="en-US" altLang="ja-JP" b="1" dirty="0">
                <a:solidFill>
                  <a:srgbClr val="FF0000"/>
                </a:solidFill>
              </a:rPr>
            </a:br>
            <a:r>
              <a:rPr lang="en-US" altLang="ja-JP" b="1" dirty="0">
                <a:solidFill>
                  <a:srgbClr val="FF0000"/>
                </a:solidFill>
              </a:rPr>
              <a:t>a 6-Year ER Program</a:t>
            </a:r>
            <a:endParaRPr lang="ja-JP" altLang="en-US" b="1" dirty="0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936843" y="5547561"/>
            <a:ext cx="67009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2400" dirty="0">
                <a:solidFill>
                  <a:schemeClr val="tx1"/>
                </a:solidFill>
                <a:latin typeface="Times New Roman" pitchFamily="18" charset="0"/>
              </a:rPr>
              <a:t>If you have any questions about our ER program,</a:t>
            </a:r>
          </a:p>
          <a:p>
            <a:pPr eaLnBrk="1" hangingPunct="1"/>
            <a:r>
              <a:rPr lang="en-US" altLang="ja-JP" sz="2400" dirty="0">
                <a:solidFill>
                  <a:schemeClr val="tx1"/>
                </a:solidFill>
                <a:latin typeface="Times New Roman" pitchFamily="18" charset="0"/>
              </a:rPr>
              <a:t>please contact me at fakio@seg.co.jp.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28914" y="3786777"/>
            <a:ext cx="615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Akio FURUKAWA</a:t>
            </a:r>
            <a:r>
              <a:rPr kumimoji="1" lang="ja-JP" altLang="en-US" sz="3600" dirty="0"/>
              <a:t>（古川昭夫）</a:t>
            </a:r>
            <a:endParaRPr kumimoji="1" lang="en-US" altLang="ja-JP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28914" y="4433108"/>
            <a:ext cx="3055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tx2"/>
                </a:solidFill>
              </a:rPr>
              <a:t>Founder of SEG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202294" y="2362997"/>
            <a:ext cx="65219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/>
              <a:t>ERWC7</a:t>
            </a:r>
            <a:r>
              <a:rPr lang="ja-JP" altLang="en-US" sz="3200" dirty="0"/>
              <a:t> </a:t>
            </a:r>
            <a:r>
              <a:rPr lang="en-US" altLang="ja-JP" sz="3200" dirty="0"/>
              <a:t>in</a:t>
            </a:r>
            <a:r>
              <a:rPr lang="ja-JP" altLang="en-US" sz="3200" dirty="0"/>
              <a:t> </a:t>
            </a:r>
            <a:r>
              <a:rPr lang="en-US" altLang="ja-JP" sz="3200" dirty="0"/>
              <a:t>Hokkaido,</a:t>
            </a:r>
            <a:r>
              <a:rPr lang="ja-JP" altLang="en-US" sz="3200" dirty="0"/>
              <a:t>　</a:t>
            </a:r>
            <a:r>
              <a:rPr lang="en-US" altLang="ja-JP" sz="3200" dirty="0"/>
              <a:t>Sep/7/2025</a:t>
            </a:r>
            <a:endParaRPr lang="ja-JP" altLang="en-US" sz="3200" dirty="0"/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7A5DC70A-0D1D-C9F4-35DF-95A81C052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92AA33A-B567-1440-259E-F9078278537E}"/>
              </a:ext>
            </a:extLst>
          </p:cNvPr>
          <p:cNvSpPr txBox="1"/>
          <p:nvPr/>
        </p:nvSpPr>
        <p:spPr>
          <a:xfrm>
            <a:off x="1042448" y="4839610"/>
            <a:ext cx="6489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chemeClr val="tx2"/>
                </a:solidFill>
              </a:rPr>
              <a:t>Co-Founder of SSS ER Study Group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4DF07F5-B197-5156-B257-FACB8801DAA9}"/>
              </a:ext>
            </a:extLst>
          </p:cNvPr>
          <p:cNvSpPr txBox="1"/>
          <p:nvPr/>
        </p:nvSpPr>
        <p:spPr>
          <a:xfrm>
            <a:off x="6660232" y="1707061"/>
            <a:ext cx="2047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Ver. 1.01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8B492CEB-7C5D-4F6A-132F-D8A262F182E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6324" y="3415645"/>
            <a:ext cx="1390655" cy="18855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45EC0-25B2-C2A2-83E9-6750FF730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F87100D8-E1B2-8D55-5DDF-3222C22FBFB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49672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0000FF"/>
                </a:solidFill>
              </a:rPr>
              <a:t>Reading Log of </a:t>
            </a:r>
            <a:r>
              <a:rPr lang="en-US" altLang="ja-JP" b="1" dirty="0">
                <a:solidFill>
                  <a:srgbClr val="FF0000"/>
                </a:solidFill>
              </a:rPr>
              <a:t>Student A </a:t>
            </a:r>
            <a:r>
              <a:rPr lang="en-US" altLang="ja-JP" b="1" dirty="0">
                <a:solidFill>
                  <a:srgbClr val="0000FF"/>
                </a:solidFill>
              </a:rPr>
              <a:t>(1)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1861472D-4EE8-79C4-4C4D-BC43327E697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1409" y="1628800"/>
            <a:ext cx="8283079" cy="4752528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latin typeface="+mj-lt"/>
              </a:rPr>
              <a:t>2019/03 	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    0KW </a:t>
            </a:r>
            <a:r>
              <a:rPr lang="en-US" altLang="ja-JP" b="1" dirty="0">
                <a:latin typeface="+mj-lt"/>
              </a:rPr>
              <a:t>Start from ORT1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7)    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Basic class</a:t>
            </a:r>
            <a:r>
              <a:rPr lang="ja-JP" altLang="en-US" b="1" dirty="0">
                <a:solidFill>
                  <a:srgbClr val="FF0000"/>
                </a:solidFill>
                <a:latin typeface="+mj-lt"/>
              </a:rPr>
              <a:t>→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Standard class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2020/02 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164KW</a:t>
            </a:r>
            <a:r>
              <a:rPr lang="en-US" altLang="ja-JP" b="1" dirty="0">
                <a:latin typeface="+mj-lt"/>
              </a:rPr>
              <a:t>   ORT2, CYL1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7)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2020/08 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470KW</a:t>
            </a:r>
            <a:r>
              <a:rPr lang="en-US" altLang="ja-JP" b="1" dirty="0">
                <a:latin typeface="+mj-lt"/>
              </a:rPr>
              <a:t>   WHR1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8)    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Standard class</a:t>
            </a:r>
            <a:r>
              <a:rPr lang="ja-JP" altLang="en-US" b="1" dirty="0">
                <a:solidFill>
                  <a:srgbClr val="FF0000"/>
                </a:solidFill>
                <a:latin typeface="+mj-lt"/>
              </a:rPr>
              <a:t>→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Advanced class</a:t>
            </a:r>
            <a:r>
              <a:rPr lang="en-US" altLang="ja-JP" b="1" dirty="0">
                <a:latin typeface="+mj-lt"/>
              </a:rPr>
              <a:t>    </a:t>
            </a:r>
          </a:p>
          <a:p>
            <a:pPr marL="0" indent="0">
              <a:buNone/>
            </a:pPr>
            <a:r>
              <a:rPr lang="en-US" altLang="ja-JP" b="1" dirty="0"/>
              <a:t>2021/02   </a:t>
            </a:r>
            <a:r>
              <a:rPr lang="en-US" altLang="ja-JP" b="1" dirty="0">
                <a:solidFill>
                  <a:srgbClr val="FF0000"/>
                </a:solidFill>
              </a:rPr>
              <a:t>793KW</a:t>
            </a:r>
            <a:r>
              <a:rPr lang="en-US" altLang="ja-JP" b="1" dirty="0"/>
              <a:t>  ODM0, PAR0</a:t>
            </a:r>
          </a:p>
          <a:p>
            <a:pPr marL="0" indent="0">
              <a:buNone/>
            </a:pPr>
            <a:r>
              <a:rPr lang="en-US" altLang="ja-JP" b="1" dirty="0"/>
              <a:t>(Grade 8)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F34645D-DE29-DE04-8FE3-E5A46FBF8B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12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8811339-40E1-69B6-C8D3-704EFECAE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416B0A2-C692-1925-6D73-D8FBAACEE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88FC0CA-7B0B-8217-2E6B-86FE56B4E72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1189" y="2752043"/>
            <a:ext cx="908960" cy="1246306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5A28B51-F4E2-4901-880C-9AEBE28ED1F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0232" y="5163801"/>
            <a:ext cx="1121914" cy="1574373"/>
          </a:xfrm>
          <a:prstGeom prst="rect">
            <a:avLst/>
          </a:prstGeom>
        </p:spPr>
      </p:pic>
      <p:pic>
        <p:nvPicPr>
          <p:cNvPr id="19465" name="図 19464">
            <a:extLst>
              <a:ext uri="{FF2B5EF4-FFF2-40B4-BE49-F238E27FC236}">
                <a16:creationId xmlns:a16="http://schemas.microsoft.com/office/drawing/2014/main" id="{310024F2-26B0-373B-C4A1-8A50551FD36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4124" y="3441379"/>
            <a:ext cx="850841" cy="1210812"/>
          </a:xfrm>
          <a:prstGeom prst="rect">
            <a:avLst/>
          </a:prstGeom>
        </p:spPr>
      </p:pic>
      <p:pic>
        <p:nvPicPr>
          <p:cNvPr id="19467" name="図 19466">
            <a:extLst>
              <a:ext uri="{FF2B5EF4-FFF2-40B4-BE49-F238E27FC236}">
                <a16:creationId xmlns:a16="http://schemas.microsoft.com/office/drawing/2014/main" id="{3819FFE4-2FFA-054F-25AB-3F8A8C352205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9489" y="1367317"/>
            <a:ext cx="908961" cy="1060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70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80B10-37B7-5F0F-C208-E852A7698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0FAABC2C-7ED2-5363-A5FC-E58E6171E9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49672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0000FF"/>
                </a:solidFill>
              </a:rPr>
              <a:t>Reading Log of </a:t>
            </a:r>
            <a:r>
              <a:rPr lang="en-US" altLang="ja-JP" b="1" dirty="0">
                <a:solidFill>
                  <a:srgbClr val="FF0000"/>
                </a:solidFill>
              </a:rPr>
              <a:t>Student A</a:t>
            </a:r>
            <a:r>
              <a:rPr lang="ja-JP" altLang="en-US" b="1" dirty="0">
                <a:solidFill>
                  <a:srgbClr val="FF0000"/>
                </a:solidFill>
              </a:rPr>
              <a:t> </a:t>
            </a:r>
            <a:r>
              <a:rPr lang="en-US" altLang="ja-JP" b="1" dirty="0">
                <a:solidFill>
                  <a:srgbClr val="0000FF"/>
                </a:solidFill>
              </a:rPr>
              <a:t>(2)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3322367B-66DD-9440-6C58-1FC49F19522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1409" y="1628800"/>
            <a:ext cx="8283079" cy="4392488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2021/06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1.30MW</a:t>
            </a:r>
            <a:r>
              <a:rPr lang="en-US" altLang="ja-JP" b="1" dirty="0">
                <a:latin typeface="+mj-lt"/>
              </a:rPr>
              <a:t>  Magic Tree House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9)</a:t>
            </a:r>
          </a:p>
          <a:p>
            <a:pPr marL="0" indent="0">
              <a:buNone/>
            </a:pPr>
            <a:r>
              <a:rPr lang="en-US" altLang="ja-JP" b="1" dirty="0"/>
              <a:t>2022/02  </a:t>
            </a:r>
            <a:r>
              <a:rPr lang="en-US" altLang="ja-JP" b="1" dirty="0">
                <a:solidFill>
                  <a:srgbClr val="FF0000"/>
                </a:solidFill>
              </a:rPr>
              <a:t>2.31MW</a:t>
            </a:r>
            <a:r>
              <a:rPr lang="en-US" altLang="ja-JP" b="1" dirty="0"/>
              <a:t>  Mates Dates</a:t>
            </a:r>
          </a:p>
          <a:p>
            <a:pPr marL="0" indent="0">
              <a:buNone/>
            </a:pPr>
            <a:r>
              <a:rPr lang="en-US" altLang="ja-JP" b="1" dirty="0"/>
              <a:t>(Grade 9)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2022/06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3.36MW  </a:t>
            </a:r>
            <a:r>
              <a:rPr lang="en-US" altLang="ja-JP" b="1" dirty="0">
                <a:latin typeface="+mj-lt"/>
              </a:rPr>
              <a:t>House of Night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10)              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2023/02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5.04MW</a:t>
            </a:r>
            <a:r>
              <a:rPr lang="en-US" altLang="ja-JP" b="1" dirty="0">
                <a:latin typeface="+mj-lt"/>
              </a:rPr>
              <a:t>   Tomorrow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10)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E252017-9FA4-A538-7435-99FE7E60BE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13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0A96942-D894-C8EF-B2C8-B3DC418A3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F113333-66B5-8418-9AED-BECFB1336D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922894D8-9B8B-E652-4B20-A710ECF5B45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9597" y="4088456"/>
            <a:ext cx="1123929" cy="170542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E73F19D-489E-E419-A6E5-F30C713B354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84568" y="4941168"/>
            <a:ext cx="1175172" cy="180073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C57BA73-2058-4680-9C91-B1997A525BF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379" y="2372375"/>
            <a:ext cx="1001353" cy="1638933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5EBA529-DE18-0C5B-C3E2-CD5933BB5455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93541" y="1486417"/>
            <a:ext cx="1161986" cy="170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37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51CBF-5243-BD02-E4D9-56C9371A4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CD98F017-79EE-B92F-2355-5A37FB76AA3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49672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0000FF"/>
                </a:solidFill>
              </a:rPr>
              <a:t>Reading Log of </a:t>
            </a:r>
            <a:r>
              <a:rPr lang="en-US" altLang="ja-JP" b="1" dirty="0">
                <a:solidFill>
                  <a:srgbClr val="FF0000"/>
                </a:solidFill>
              </a:rPr>
              <a:t>Student A </a:t>
            </a:r>
            <a:r>
              <a:rPr lang="en-US" altLang="ja-JP" b="1" dirty="0">
                <a:solidFill>
                  <a:srgbClr val="0000FF"/>
                </a:solidFill>
              </a:rPr>
              <a:t>(3)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85D195A1-271F-8BAF-3B4B-75C38E28E90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1409" y="1628800"/>
            <a:ext cx="8283079" cy="5076800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2023/06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5.40MW</a:t>
            </a:r>
            <a:r>
              <a:rPr lang="en-US" altLang="ja-JP" b="1" dirty="0">
                <a:latin typeface="+mj-lt"/>
              </a:rPr>
              <a:t>  The </a:t>
            </a:r>
            <a:r>
              <a:rPr lang="en-US" altLang="ja-JP" b="1" dirty="0"/>
              <a:t>Love Hypothesis</a:t>
            </a:r>
            <a:endParaRPr lang="en-US" altLang="ja-JP" b="1" dirty="0">
              <a:latin typeface="+mj-lt"/>
            </a:endParaRP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11)</a:t>
            </a:r>
          </a:p>
          <a:p>
            <a:pPr marL="0" indent="0">
              <a:buNone/>
            </a:pPr>
            <a:r>
              <a:rPr lang="en-US" altLang="ja-JP" b="1" dirty="0"/>
              <a:t>2024/02  </a:t>
            </a:r>
            <a:r>
              <a:rPr lang="en-US" altLang="ja-JP" b="1" dirty="0">
                <a:solidFill>
                  <a:srgbClr val="FF0000"/>
                </a:solidFill>
              </a:rPr>
              <a:t>7.31MW</a:t>
            </a:r>
            <a:r>
              <a:rPr lang="en-US" altLang="ja-JP" b="1" dirty="0"/>
              <a:t>  The Martian</a:t>
            </a:r>
          </a:p>
          <a:p>
            <a:pPr marL="0" indent="0">
              <a:buNone/>
            </a:pPr>
            <a:r>
              <a:rPr lang="en-US" altLang="ja-JP" b="1" dirty="0"/>
              <a:t>(Grade 11)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2024/06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8.51MW  </a:t>
            </a:r>
            <a:r>
              <a:rPr lang="en-US" altLang="ja-JP" b="1" dirty="0">
                <a:latin typeface="+mj-lt"/>
              </a:rPr>
              <a:t>Fourth Wing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12)              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2024/12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9.42MW </a:t>
            </a:r>
            <a:r>
              <a:rPr lang="en-US" altLang="ja-JP" b="1" dirty="0">
                <a:latin typeface="+mj-lt"/>
              </a:rPr>
              <a:t>Iron Flame</a:t>
            </a:r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Passed the EE for U of Tokyo</a:t>
            </a:r>
            <a:endParaRPr lang="en-US" altLang="ja-JP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F487985-CA7B-6039-2A5C-489F40D3A5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14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9611947-1AF4-D2F0-6D36-03D3D5067B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2707DA7-5F10-7FFB-99E9-2850972B9F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4EFBBCD2-6BD0-95F0-F787-F4B1E86294A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2966" y="4788723"/>
            <a:ext cx="1223845" cy="1908448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E7D286B1-1DDC-8CB0-E93E-856A221C212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81431" y="1401688"/>
            <a:ext cx="1083057" cy="159370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6F7F78C-56CA-D2D2-8B8C-90A09383C67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00496" y="2220095"/>
            <a:ext cx="1083057" cy="1718943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97EE5D6E-B0D4-4FC8-9040-AB10C4F800F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4580" y="3645024"/>
            <a:ext cx="1140933" cy="181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77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D2233-AB6A-E35E-3803-3CEACCDD4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4AB0751F-D573-9303-CDF0-5ECC697D443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49672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0000FF"/>
                </a:solidFill>
              </a:rPr>
              <a:t>Reading Log of </a:t>
            </a:r>
            <a:r>
              <a:rPr lang="en-US" altLang="ja-JP" b="1" dirty="0">
                <a:solidFill>
                  <a:srgbClr val="FF0000"/>
                </a:solidFill>
              </a:rPr>
              <a:t>Student B </a:t>
            </a:r>
            <a:r>
              <a:rPr lang="en-US" altLang="ja-JP" b="1" dirty="0">
                <a:solidFill>
                  <a:srgbClr val="0000FF"/>
                </a:solidFill>
              </a:rPr>
              <a:t>(1)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2BC3765D-13C2-9BDD-ADE3-57D839A4603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1409" y="1628800"/>
            <a:ext cx="8283079" cy="4752528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latin typeface="+mj-lt"/>
              </a:rPr>
              <a:t>2019/03 	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    0KW </a:t>
            </a:r>
            <a:r>
              <a:rPr lang="en-US" altLang="ja-JP" b="1" dirty="0">
                <a:latin typeface="+mj-lt"/>
              </a:rPr>
              <a:t>Start from ORT1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7)    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Basic class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2020/02    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76KW</a:t>
            </a:r>
            <a:r>
              <a:rPr lang="en-US" altLang="ja-JP" b="1" dirty="0">
                <a:latin typeface="+mj-lt"/>
              </a:rPr>
              <a:t>   ORT2, LLL2          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7)</a:t>
            </a:r>
            <a:r>
              <a:rPr lang="en-US" altLang="ja-JP" b="1" dirty="0"/>
              <a:t> </a:t>
            </a:r>
            <a:r>
              <a:rPr lang="en-US" altLang="ja-JP" b="1" dirty="0">
                <a:solidFill>
                  <a:srgbClr val="FF0000"/>
                </a:solidFill>
              </a:rPr>
              <a:t>Basic class</a:t>
            </a:r>
            <a:r>
              <a:rPr lang="ja-JP" altLang="en-US" b="1" dirty="0">
                <a:solidFill>
                  <a:srgbClr val="FF0000"/>
                </a:solidFill>
              </a:rPr>
              <a:t>→</a:t>
            </a:r>
            <a:r>
              <a:rPr lang="en-US" altLang="ja-JP" b="1" dirty="0">
                <a:solidFill>
                  <a:srgbClr val="FF0000"/>
                </a:solidFill>
              </a:rPr>
              <a:t>Standard Class</a:t>
            </a:r>
            <a:endParaRPr lang="en-US" altLang="ja-JP" b="1" dirty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2020/08   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120KW</a:t>
            </a:r>
            <a:r>
              <a:rPr lang="en-US" altLang="ja-JP" b="1" dirty="0">
                <a:latin typeface="+mj-lt"/>
              </a:rPr>
              <a:t>   ORT4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8)      </a:t>
            </a:r>
          </a:p>
          <a:p>
            <a:pPr marL="0" indent="0">
              <a:buNone/>
            </a:pPr>
            <a:r>
              <a:rPr lang="en-US" altLang="ja-JP" b="1" dirty="0"/>
              <a:t>2021/02     </a:t>
            </a:r>
            <a:r>
              <a:rPr lang="en-US" altLang="ja-JP" b="1" dirty="0">
                <a:solidFill>
                  <a:srgbClr val="FF0000"/>
                </a:solidFill>
              </a:rPr>
              <a:t>237KW</a:t>
            </a:r>
            <a:r>
              <a:rPr lang="en-US" altLang="ja-JP" b="1" dirty="0"/>
              <a:t>   FRL3</a:t>
            </a:r>
          </a:p>
          <a:p>
            <a:pPr marL="0" indent="0">
              <a:buNone/>
            </a:pPr>
            <a:r>
              <a:rPr lang="en-US" altLang="ja-JP" b="1" dirty="0"/>
              <a:t>(Grade 8) </a:t>
            </a:r>
            <a:r>
              <a:rPr lang="en-US" altLang="ja-JP" b="1" dirty="0">
                <a:solidFill>
                  <a:srgbClr val="FF0000"/>
                </a:solidFill>
              </a:rPr>
              <a:t>Standard Class</a:t>
            </a:r>
            <a:r>
              <a:rPr lang="ja-JP" altLang="en-US" b="1" dirty="0">
                <a:solidFill>
                  <a:srgbClr val="FF0000"/>
                </a:solidFill>
              </a:rPr>
              <a:t>→</a:t>
            </a:r>
            <a:r>
              <a:rPr lang="en-US" altLang="ja-JP" b="1" dirty="0">
                <a:solidFill>
                  <a:srgbClr val="FF0000"/>
                </a:solidFill>
              </a:rPr>
              <a:t>Advanced Class</a:t>
            </a:r>
            <a:endParaRPr lang="en-US" altLang="ja-JP" b="1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78510E7-9B9D-A300-051B-61606E1A9F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15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B6FD647-5D78-205E-D4E1-8A12CBB5D6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9E4F0487-F81C-3550-2D7D-3A519DB8C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EF47551E-80E2-4C12-9379-800136F27EA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8264" y="1492672"/>
            <a:ext cx="908961" cy="106045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77C8D31-89AA-723F-6218-623C6950861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6136" y="3945450"/>
            <a:ext cx="951273" cy="1046754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E960A691-0B9B-F87F-7F72-343CB1E8EA0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3035" y="4437112"/>
            <a:ext cx="939255" cy="129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804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4022E-8ECD-DF1D-2668-507C1A25D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9620F22A-0685-3E94-55E0-CD965D09762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49672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0000FF"/>
                </a:solidFill>
              </a:rPr>
              <a:t>Reading Log of </a:t>
            </a:r>
            <a:r>
              <a:rPr lang="en-US" altLang="ja-JP" b="1" dirty="0">
                <a:solidFill>
                  <a:srgbClr val="FF0000"/>
                </a:solidFill>
              </a:rPr>
              <a:t>Student B</a:t>
            </a:r>
            <a:r>
              <a:rPr lang="ja-JP" altLang="en-US" b="1" dirty="0">
                <a:solidFill>
                  <a:srgbClr val="FF0000"/>
                </a:solidFill>
              </a:rPr>
              <a:t> </a:t>
            </a:r>
            <a:r>
              <a:rPr lang="en-US" altLang="ja-JP" b="1" dirty="0">
                <a:solidFill>
                  <a:srgbClr val="0000FF"/>
                </a:solidFill>
              </a:rPr>
              <a:t>(2)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BF9635BF-E1BC-8690-4BFD-E086520775A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1409" y="1628800"/>
            <a:ext cx="8283079" cy="4392488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2021/06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349KW</a:t>
            </a:r>
            <a:r>
              <a:rPr lang="en-US" altLang="ja-JP" b="1" dirty="0">
                <a:latin typeface="+mj-lt"/>
              </a:rPr>
              <a:t>  YER2, PAR0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9)</a:t>
            </a:r>
          </a:p>
          <a:p>
            <a:pPr marL="0" indent="0">
              <a:buNone/>
            </a:pPr>
            <a:r>
              <a:rPr lang="en-US" altLang="ja-JP" b="1" dirty="0"/>
              <a:t>2022/02  </a:t>
            </a:r>
            <a:r>
              <a:rPr lang="en-US" altLang="ja-JP" b="1" dirty="0">
                <a:solidFill>
                  <a:srgbClr val="FF0000"/>
                </a:solidFill>
              </a:rPr>
              <a:t>474KW</a:t>
            </a:r>
            <a:r>
              <a:rPr lang="en-US" altLang="ja-JP" b="1" dirty="0"/>
              <a:t>  ODM1</a:t>
            </a:r>
          </a:p>
          <a:p>
            <a:pPr marL="0" indent="0">
              <a:buNone/>
            </a:pPr>
            <a:r>
              <a:rPr lang="en-US" altLang="ja-JP" b="1" dirty="0"/>
              <a:t>(Grade 9)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2022/06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667KW  </a:t>
            </a:r>
            <a:r>
              <a:rPr lang="en-US" altLang="ja-JP" b="1" dirty="0">
                <a:latin typeface="+mj-lt"/>
              </a:rPr>
              <a:t>OBW1, PAR2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10)              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2023/02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844KW</a:t>
            </a:r>
            <a:r>
              <a:rPr lang="en-US" altLang="ja-JP" b="1" dirty="0">
                <a:latin typeface="+mj-lt"/>
              </a:rPr>
              <a:t>   CER2, DRM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10)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7FB8932-7E4C-A54D-8A04-1C2F96EF0B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16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296EDF5-5CAF-59F8-D92C-ED722FD7C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67948A7-6C50-0C3C-8E3D-06F78D1E6B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FA4E2D08-CE8A-824B-6512-E53E780682F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5107" y="1585188"/>
            <a:ext cx="1121914" cy="157437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2D3317EC-B66F-705C-2D94-9987518D698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2183" y="2116836"/>
            <a:ext cx="1045001" cy="1458982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8BEA477-736A-71C2-FF49-ECCB7AA87CA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7213" y="3556310"/>
            <a:ext cx="1121914" cy="1598403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BC52D09-B67F-F0C4-4D26-16FC2F04170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07462" y="4836198"/>
            <a:ext cx="1046899" cy="1526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67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C8412-9C01-84BC-7BDA-0D349E267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1D8B21C7-CC5B-F52F-43A1-1CAC124E6E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49672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0000FF"/>
                </a:solidFill>
              </a:rPr>
              <a:t>Reading Log of </a:t>
            </a:r>
            <a:r>
              <a:rPr lang="en-US" altLang="ja-JP" b="1" dirty="0">
                <a:solidFill>
                  <a:srgbClr val="FF0000"/>
                </a:solidFill>
              </a:rPr>
              <a:t>Student B</a:t>
            </a:r>
            <a:r>
              <a:rPr lang="ja-JP" altLang="en-US" b="1" dirty="0">
                <a:solidFill>
                  <a:srgbClr val="FF0000"/>
                </a:solidFill>
              </a:rPr>
              <a:t> </a:t>
            </a:r>
            <a:r>
              <a:rPr lang="en-US" altLang="ja-JP" b="1" dirty="0">
                <a:solidFill>
                  <a:srgbClr val="0000FF"/>
                </a:solidFill>
              </a:rPr>
              <a:t>(3)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AEAC19E1-76C0-0B1F-056B-AEC72707CC2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1409" y="1628800"/>
            <a:ext cx="8355087" cy="4619600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2023/06 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950KW</a:t>
            </a:r>
            <a:r>
              <a:rPr lang="en-US" altLang="ja-JP" b="1" dirty="0">
                <a:latin typeface="+mj-lt"/>
              </a:rPr>
              <a:t>  A to Z Mysteries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11)</a:t>
            </a:r>
          </a:p>
          <a:p>
            <a:pPr marL="0" indent="0">
              <a:buNone/>
            </a:pPr>
            <a:r>
              <a:rPr lang="en-US" altLang="ja-JP" b="1" dirty="0"/>
              <a:t>2024/02  </a:t>
            </a:r>
            <a:r>
              <a:rPr lang="en-US" altLang="ja-JP" b="1" dirty="0">
                <a:solidFill>
                  <a:srgbClr val="FF0000"/>
                </a:solidFill>
              </a:rPr>
              <a:t>1.10MW</a:t>
            </a:r>
            <a:r>
              <a:rPr lang="en-US" altLang="ja-JP" b="1" dirty="0"/>
              <a:t>  A. Christie(GR)</a:t>
            </a:r>
          </a:p>
          <a:p>
            <a:pPr marL="0" indent="0">
              <a:buNone/>
            </a:pPr>
            <a:r>
              <a:rPr lang="en-US" altLang="ja-JP" b="1" dirty="0"/>
              <a:t>(Grade 11)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2024/06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1.48MW  </a:t>
            </a:r>
            <a:r>
              <a:rPr lang="en-US" altLang="ja-JP" b="1" dirty="0">
                <a:latin typeface="+mj-lt"/>
              </a:rPr>
              <a:t>A.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ja-JP" b="1" dirty="0">
                <a:latin typeface="+mj-lt"/>
              </a:rPr>
              <a:t>Christie(QR)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(Grade 12) </a:t>
            </a:r>
            <a:r>
              <a:rPr lang="en-US" altLang="ja-JP" b="1" dirty="0"/>
              <a:t>2024/12  </a:t>
            </a:r>
            <a:r>
              <a:rPr lang="en-US" altLang="ja-JP" b="1" dirty="0">
                <a:solidFill>
                  <a:srgbClr val="FF0000"/>
                </a:solidFill>
              </a:rPr>
              <a:t>1.68MW</a:t>
            </a:r>
            <a:r>
              <a:rPr lang="en-US" altLang="ja-JP" b="1" dirty="0">
                <a:latin typeface="+mj-lt"/>
              </a:rPr>
              <a:t>      </a:t>
            </a:r>
          </a:p>
          <a:p>
            <a:pPr marL="0" indent="0">
              <a:buNone/>
            </a:pPr>
            <a:r>
              <a:rPr lang="en-US" altLang="ja-JP" b="1" dirty="0">
                <a:latin typeface="+mj-lt"/>
              </a:rPr>
              <a:t>Where the Crawdads Sing</a:t>
            </a:r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Passed the EE for U of Tokyo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6481FC6-313B-0AB3-5A2C-376D664F63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17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511C072-963B-7C0A-AF7E-548B9B85B6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FA7C56C-5703-304E-540B-18BDDFF21A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8" y="3419476"/>
            <a:ext cx="9524" cy="1904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03AF34C1-CD69-8267-0B38-5A5B327874B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7487" y="3445953"/>
            <a:ext cx="851621" cy="131222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693D16D-465B-C984-C1A7-07E5BE58152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1058" y="2496230"/>
            <a:ext cx="877084" cy="1312226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2AE738F-B6CE-8CD6-E96A-B52F84CB9DFE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1203" y="1592808"/>
            <a:ext cx="851620" cy="124969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F62FFB2-2075-F2C3-D855-75CDC4761E6B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1058" y="4293096"/>
            <a:ext cx="1009895" cy="159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540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7F35A-2B65-FB10-2E60-5495E2ABA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7ACE9F5-68B6-38CD-DE89-1E081142E51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Three Levels of Classes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A78ED18-5DB3-D63D-7FF3-6919A789381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9552" y="1064966"/>
            <a:ext cx="8499176" cy="532859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b="1" dirty="0"/>
              <a:t>Each grade has classes in 3 levels, </a:t>
            </a:r>
            <a:r>
              <a:rPr lang="en-US" altLang="ja-JP" b="1" dirty="0">
                <a:solidFill>
                  <a:srgbClr val="FF0000"/>
                </a:solidFill>
              </a:rPr>
              <a:t>basic, standard, and advanced</a:t>
            </a:r>
            <a:r>
              <a:rPr lang="en-US" altLang="ja-JP" b="1" dirty="0"/>
              <a:t>. The numbers of students in each level in April are as follows:</a:t>
            </a:r>
          </a:p>
          <a:p>
            <a:pPr algn="l" eaLnBrk="1" hangingPunct="1">
              <a:lnSpc>
                <a:spcPct val="90000"/>
              </a:lnSpc>
            </a:pPr>
            <a:endParaRPr lang="en-US" altLang="ja-JP" sz="4000" dirty="0"/>
          </a:p>
          <a:p>
            <a:pPr algn="l" eaLnBrk="1" hangingPunct="1">
              <a:lnSpc>
                <a:spcPct val="90000"/>
              </a:lnSpc>
            </a:pPr>
            <a:endParaRPr lang="en-US" altLang="ja-JP" sz="2800" dirty="0">
              <a:solidFill>
                <a:srgbClr val="FF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1FBE89-687C-B9DD-9A9F-23A4E2D0F5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18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35DCEA0-346D-1A30-6D3C-4F6048070A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2563049"/>
            <a:ext cx="5725616" cy="3373309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C31080-7961-FF5F-62A7-B15370ED8B98}"/>
              </a:ext>
            </a:extLst>
          </p:cNvPr>
          <p:cNvSpPr txBox="1"/>
          <p:nvPr/>
        </p:nvSpPr>
        <p:spPr>
          <a:xfrm>
            <a:off x="683568" y="6027003"/>
            <a:ext cx="7272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dirty="0"/>
              <a:t>Our academic year starts in March and ends in February.</a:t>
            </a:r>
            <a:endParaRPr kumimoji="1" lang="ja-JP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965742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9F965-5D21-96F9-30C4-156EDC95F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D43024CC-BDA2-DD26-2C6E-6A56672F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Our Lesson Descriptions (1)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27651" name="コンテンツ プレースホルダー 2">
            <a:extLst>
              <a:ext uri="{FF2B5EF4-FFF2-40B4-BE49-F238E27FC236}">
                <a16:creationId xmlns:a16="http://schemas.microsoft.com/office/drawing/2014/main" id="{72985AC4-12D4-530C-3673-B62642E8D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760" y="1255068"/>
            <a:ext cx="8348736" cy="519826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</a:rPr>
              <a:t> Grade 7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40 min: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ORT Assigned Reading </a:t>
            </a:r>
            <a:r>
              <a:rPr lang="en-US" altLang="ja-JP" b="1" dirty="0">
                <a:latin typeface="+mj-lt"/>
              </a:rPr>
              <a:t>+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Quiz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sz="2800" b="1" dirty="0">
                <a:solidFill>
                  <a:srgbClr val="0000FF"/>
                </a:solidFill>
                <a:latin typeface="+mj-lt"/>
              </a:rPr>
              <a:t>     (with explanations in basic and standard classes)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25 min: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Individual Guided Reading</a:t>
            </a:r>
            <a:endParaRPr lang="ja-JP" altLang="en-US" b="1" dirty="0">
              <a:solidFill>
                <a:srgbClr val="FF0000"/>
              </a:solidFill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 5 min: Record, Return, Borrow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10 min:  Phonics + Vocabulary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</a:t>
            </a: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</a:rPr>
              <a:t>20 min:  Break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80 min: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Oral Communication &amp; Grammar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              (conducted by native teachers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</a:rPr>
              <a:t>               </a:t>
            </a:r>
            <a:r>
              <a:rPr lang="en-US" altLang="ja-JP" b="1" dirty="0">
                <a:latin typeface="+mj-lt"/>
              </a:rPr>
              <a:t> using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TPRS</a:t>
            </a: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ja-JP" b="1" dirty="0">
                <a:latin typeface="+mj-lt"/>
              </a:rPr>
              <a:t>and </a:t>
            </a:r>
            <a:r>
              <a:rPr lang="en-US" altLang="ja-JP" b="1" dirty="0" err="1">
                <a:solidFill>
                  <a:srgbClr val="FF0000"/>
                </a:solidFill>
                <a:latin typeface="+mj-lt"/>
              </a:rPr>
              <a:t>MovieTalk</a:t>
            </a:r>
            <a:r>
              <a:rPr lang="en-US" altLang="ja-JP" b="1" dirty="0">
                <a:latin typeface="+mj-lt"/>
              </a:rPr>
              <a:t>) 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C090654-FA01-C639-9A26-0EDC75B4E3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60232" y="6224736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187609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2E528-0381-E7E4-7233-9BFC18C91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6FE15E92-260C-A946-0B11-5BA453256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FF0000"/>
                </a:solidFill>
              </a:rPr>
              <a:t>Individual Guided Reading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27651" name="コンテンツ プレースホルダー 2">
            <a:extLst>
              <a:ext uri="{FF2B5EF4-FFF2-40B4-BE49-F238E27FC236}">
                <a16:creationId xmlns:a16="http://schemas.microsoft.com/office/drawing/2014/main" id="{3A142F58-CA01-7A64-1BB7-B1F791C4E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760" y="1255068"/>
            <a:ext cx="8348736" cy="519826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/>
              <a:t>We use the </a:t>
            </a:r>
            <a:r>
              <a:rPr lang="en-US" altLang="ja-JP" b="1" dirty="0">
                <a:solidFill>
                  <a:srgbClr val="FF0000"/>
                </a:solidFill>
              </a:rPr>
              <a:t>Individual Guided Reading </a:t>
            </a:r>
            <a:r>
              <a:rPr lang="en-US" altLang="ja-JP" b="1" dirty="0"/>
              <a:t>method.</a:t>
            </a:r>
            <a:endParaRPr lang="ja-JP" altLang="en-US" b="1" dirty="0"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In our method, ER teachers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1)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observe</a:t>
            </a:r>
            <a:r>
              <a:rPr lang="en-US" altLang="ja-JP" b="1" dirty="0">
                <a:latin typeface="+mj-lt"/>
              </a:rPr>
              <a:t> how Ss are reading in class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2) </a:t>
            </a:r>
            <a:r>
              <a:rPr lang="en-US" altLang="ja-JP" b="1" dirty="0">
                <a:solidFill>
                  <a:srgbClr val="FF0000"/>
                </a:solidFill>
              </a:rPr>
              <a:t>track </a:t>
            </a:r>
            <a:r>
              <a:rPr lang="en-US" altLang="ja-JP" b="1" dirty="0"/>
              <a:t>how the Ss feel about what they read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    by reading their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reading log notebooks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3)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select books </a:t>
            </a:r>
            <a:r>
              <a:rPr lang="en-US" altLang="ja-JP" b="1" dirty="0">
                <a:latin typeface="+mj-lt"/>
              </a:rPr>
              <a:t>suitable for each student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Teachers also ask Ss what kind of books they want to read in order to select their books.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AFC8FBB-457F-5FEA-FBD0-E9B3FA032D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6256" y="6224736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rgbClr val="FF0000"/>
                </a:solidFill>
              </a:rPr>
              <a:t>19a</a:t>
            </a:r>
          </a:p>
        </p:txBody>
      </p:sp>
    </p:spTree>
    <p:extLst>
      <p:ext uri="{BB962C8B-B14F-4D97-AF65-F5344CB8AC3E}">
        <p14:creationId xmlns:p14="http://schemas.microsoft.com/office/powerpoint/2010/main" val="2711072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9BCDB-BC14-F380-AC2A-4455133F7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876369CC-2421-B1E5-328C-01DFC0197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FF0000"/>
                </a:solidFill>
              </a:rPr>
              <a:t>TPRS method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27651" name="コンテンツ プレースホルダー 2">
            <a:extLst>
              <a:ext uri="{FF2B5EF4-FFF2-40B4-BE49-F238E27FC236}">
                <a16:creationId xmlns:a16="http://schemas.microsoft.com/office/drawing/2014/main" id="{D0A01944-2A53-05D0-ED49-DAC7AA6C6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760" y="1255068"/>
            <a:ext cx="8348736" cy="519826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/>
              <a:t>In our Oral Communication classes(Grades 7 and 8), </a:t>
            </a:r>
            <a:r>
              <a:rPr lang="en-US" altLang="ja-JP" b="1" dirty="0">
                <a:solidFill>
                  <a:srgbClr val="FF0000"/>
                </a:solidFill>
              </a:rPr>
              <a:t>TPRS(Teaching Proficiency through Reading and Storytelling)  </a:t>
            </a:r>
            <a:r>
              <a:rPr lang="en-US" altLang="ja-JP" b="1" dirty="0"/>
              <a:t>is the primary method.</a:t>
            </a:r>
            <a:endParaRPr lang="ja-JP" altLang="en-US" b="1" dirty="0"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TPRS was developed by Blaine Ray, a high school Spanish teacher in California, during the 1990s. It is also based on </a:t>
            </a:r>
            <a:r>
              <a:rPr lang="en-US" altLang="ja-JP" b="1" dirty="0"/>
              <a:t>Krashen’s</a:t>
            </a:r>
            <a:r>
              <a:rPr lang="en-US" altLang="ja-JP" b="1" dirty="0">
                <a:latin typeface="+mj-lt"/>
              </a:rPr>
              <a:t> Comprehensible Input Hypothesis.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b="1" dirty="0">
              <a:latin typeface="+mj-lt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8F33A6C-0156-EBD0-BF33-F50957C666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6256" y="6224736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rgbClr val="FF0000"/>
                </a:solidFill>
              </a:rPr>
              <a:t>19b</a:t>
            </a:r>
          </a:p>
        </p:txBody>
      </p:sp>
    </p:spTree>
    <p:extLst>
      <p:ext uri="{BB962C8B-B14F-4D97-AF65-F5344CB8AC3E}">
        <p14:creationId xmlns:p14="http://schemas.microsoft.com/office/powerpoint/2010/main" val="3693856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C1CC4-33F3-B99A-816E-82A87E37E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00CE9030-1B38-E3D7-6A34-1FE63DE4BC6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992888" cy="1124744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Today’s Topics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7742129-2446-C2E1-651A-70DE50FCE35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5312" y="1340768"/>
            <a:ext cx="8571184" cy="536483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b="1" dirty="0">
                <a:latin typeface="+mj-lt"/>
              </a:rPr>
              <a:t>1  What brings a math teacher here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>
                <a:latin typeface="+mj-lt"/>
              </a:rPr>
              <a:t>2  Our ER English program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>
                <a:latin typeface="+mj-lt"/>
              </a:rPr>
              <a:t>    including reading logs of two students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>
                <a:latin typeface="+mj-lt"/>
              </a:rPr>
              <a:t>3  How much our students read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>
                <a:latin typeface="+mj-lt"/>
              </a:rPr>
              <a:t>4  The correlation between total amount of 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>
                <a:latin typeface="+mj-lt"/>
              </a:rPr>
              <a:t>    words read and TOEFL/</a:t>
            </a:r>
            <a:r>
              <a:rPr lang="en-US" altLang="ja-JP" b="1" dirty="0" err="1">
                <a:latin typeface="+mj-lt"/>
              </a:rPr>
              <a:t>Linguaskill</a:t>
            </a:r>
            <a:r>
              <a:rPr lang="en-US" altLang="ja-JP" b="1" dirty="0">
                <a:latin typeface="+mj-lt"/>
              </a:rPr>
              <a:t> test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>
                <a:latin typeface="+mj-lt"/>
              </a:rPr>
              <a:t>    scores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>
                <a:latin typeface="+mj-lt"/>
              </a:rPr>
              <a:t>5  How students progress through reading levels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>
                <a:latin typeface="+mj-lt"/>
              </a:rPr>
              <a:t>6  Conclusion</a:t>
            </a:r>
          </a:p>
          <a:p>
            <a:pPr algn="l" eaLnBrk="1" hangingPunct="1">
              <a:lnSpc>
                <a:spcPct val="90000"/>
              </a:lnSpc>
            </a:pPr>
            <a:endParaRPr lang="en-US" altLang="ja-JP" sz="4000" dirty="0"/>
          </a:p>
          <a:p>
            <a:pPr algn="l" eaLnBrk="1" hangingPunct="1">
              <a:lnSpc>
                <a:spcPct val="90000"/>
              </a:lnSpc>
            </a:pPr>
            <a:endParaRPr lang="en-US" altLang="ja-JP" sz="2800" dirty="0">
              <a:solidFill>
                <a:srgbClr val="FF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964F2A-9305-579A-5302-40E3ABA301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57555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79DC-E76B-344A-98C6-D39698FAE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68AB9884-981B-2691-189A-8AB928703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Our Lesson Descriptions (2)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27651" name="コンテンツ プレースホルダー 2">
            <a:extLst>
              <a:ext uri="{FF2B5EF4-FFF2-40B4-BE49-F238E27FC236}">
                <a16:creationId xmlns:a16="http://schemas.microsoft.com/office/drawing/2014/main" id="{96818240-4170-EE58-E921-26620D148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760" y="1255068"/>
            <a:ext cx="8348736" cy="519826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</a:rPr>
              <a:t> Grade 8 to Grade 10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5 min:  Writing (grammar-based translation)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65 min: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Individual Guided Reading</a:t>
            </a:r>
            <a:endParaRPr lang="ja-JP" altLang="en-US" b="1" dirty="0">
              <a:solidFill>
                <a:srgbClr val="FF0000"/>
              </a:solidFill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10 min: Listening or Shadowing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b="1" dirty="0"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</a:t>
            </a:r>
            <a:r>
              <a:rPr lang="en-US" altLang="ja-JP" b="1" dirty="0">
                <a:solidFill>
                  <a:schemeClr val="tx2"/>
                </a:solidFill>
                <a:latin typeface="+mj-lt"/>
              </a:rPr>
              <a:t>20 min:  Break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b="1" dirty="0">
              <a:solidFill>
                <a:schemeClr val="tx2"/>
              </a:solidFill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80 min:  </a:t>
            </a:r>
            <a:r>
              <a:rPr lang="en-US" altLang="ja-JP" b="1" dirty="0">
                <a:solidFill>
                  <a:srgbClr val="FF0000"/>
                </a:solidFill>
              </a:rPr>
              <a:t>Oral Communication &amp; Grammar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              </a:t>
            </a:r>
            <a:r>
              <a:rPr lang="en-US" altLang="ja-JP" b="1" dirty="0"/>
              <a:t>(conducted by native teachers)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b="1" dirty="0">
              <a:solidFill>
                <a:schemeClr val="accent4">
                  <a:lumMod val="50000"/>
                  <a:lumOff val="50000"/>
                </a:schemeClr>
              </a:solidFill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 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237BD70-02B6-A96D-470D-A10D4EFEBC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802042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1EEB7-C6A8-8B30-E404-8F57766CD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E6420116-3560-4909-537F-3D415F074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Our Lesson Descriptions (3)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27651" name="コンテンツ プレースホルダー 2">
            <a:extLst>
              <a:ext uri="{FF2B5EF4-FFF2-40B4-BE49-F238E27FC236}">
                <a16:creationId xmlns:a16="http://schemas.microsoft.com/office/drawing/2014/main" id="{7F0B43F5-0DB2-7FA6-D37A-256E64368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760" y="1255068"/>
            <a:ext cx="8348736" cy="519826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</a:rPr>
              <a:t> Grade 11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5 min: Writing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75 min: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Individual Guided Reading</a:t>
            </a:r>
            <a:endParaRPr lang="ja-JP" altLang="en-US" b="1" dirty="0">
              <a:solidFill>
                <a:srgbClr val="FF0000"/>
              </a:solidFill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10 min: Listening from past entrance exams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</a:t>
            </a: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</a:rPr>
              <a:t>20 min: Break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b="1" dirty="0"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90 min: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Oral Communication and Intensive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                Reading including free discussion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                and essay writing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ja-JP" altLang="en-US" sz="2400" b="1" dirty="0">
                <a:latin typeface="+mj-lt"/>
              </a:rPr>
              <a:t>＊</a:t>
            </a:r>
            <a:r>
              <a:rPr lang="en-US" altLang="ja-JP" sz="2400" b="1" dirty="0">
                <a:latin typeface="+mj-lt"/>
              </a:rPr>
              <a:t>We also have UEEP classes for  11</a:t>
            </a:r>
            <a:r>
              <a:rPr lang="en-US" altLang="ja-JP" sz="2400" b="1" baseline="30000" dirty="0">
                <a:latin typeface="+mj-lt"/>
              </a:rPr>
              <a:t>th</a:t>
            </a:r>
            <a:r>
              <a:rPr lang="en-US" altLang="ja-JP" sz="2400" b="1" dirty="0">
                <a:latin typeface="+mj-lt"/>
              </a:rPr>
              <a:t> graders.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A61A0DF-52CD-43B6-02B9-4206302D1C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046137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D31DA-15CF-40DF-93EB-CCBB6FE44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3112AC1C-4A96-EA10-35EB-6839C155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latin typeface="+mn-lt"/>
                <a:ea typeface="+mn-ea"/>
              </a:rPr>
              <a:t>Our Lesson Descriptions (4)</a:t>
            </a:r>
            <a:endParaRPr lang="ja-JP" alt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651" name="コンテンツ プレースホルダー 2">
            <a:extLst>
              <a:ext uri="{FF2B5EF4-FFF2-40B4-BE49-F238E27FC236}">
                <a16:creationId xmlns:a16="http://schemas.microsoft.com/office/drawing/2014/main" id="{BA192E4B-50E5-A659-F14C-241E3FBE7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760" y="1255068"/>
            <a:ext cx="8348736" cy="519826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</a:rPr>
              <a:t> Grade 12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60 min: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Individual Free Volunteer Reading</a:t>
            </a:r>
            <a:endParaRPr lang="ja-JP" altLang="en-US" b="1" dirty="0">
              <a:solidFill>
                <a:srgbClr val="FF0000"/>
              </a:solidFill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10 min: Listening from past entrance exams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</a:t>
            </a:r>
            <a:r>
              <a:rPr lang="en-US" altLang="ja-JP" b="1" dirty="0"/>
              <a:t>10 min: Shadowing and vocabulary check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/>
              <a:t> </a:t>
            </a:r>
            <a:r>
              <a:rPr lang="en-US" altLang="ja-JP" b="1" dirty="0">
                <a:latin typeface="+mj-lt"/>
              </a:rPr>
              <a:t>10 min: Solving grammar problems from past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              entrance exams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</a:rPr>
              <a:t> 20 min:  Break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latin typeface="+mj-lt"/>
              </a:rPr>
              <a:t> 90 min: 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Uni Entrance Exam Preparation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                Lecture or</a:t>
            </a: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practice test 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</a:rPr>
              <a:t>                </a:t>
            </a:r>
            <a:r>
              <a:rPr lang="en-US" altLang="ja-JP" b="1" dirty="0">
                <a:solidFill>
                  <a:srgbClr val="002060"/>
                </a:solidFill>
                <a:latin typeface="+mj-lt"/>
              </a:rPr>
              <a:t>(conducted by Japanese </a:t>
            </a:r>
            <a:r>
              <a:rPr lang="en-US" altLang="ja-JP" b="1" dirty="0">
                <a:latin typeface="+mj-lt"/>
              </a:rPr>
              <a:t>teachers)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BFF66D4-5420-FB6F-B66F-BC4DE0BC5F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6256" y="636905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42635430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7717D-567A-39D7-E238-CFC8A982D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253C9A95-4E87-1E50-CB7E-978523E6735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latin typeface="+mn-lt"/>
                <a:ea typeface="+mn-ea"/>
              </a:rPr>
              <a:t>Our Staff</a:t>
            </a:r>
            <a:endParaRPr lang="ja-JP" altLang="en-US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4FAB6A7-5F7D-BC03-449C-66E58EF8168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544" y="1207840"/>
            <a:ext cx="8571184" cy="504056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sz="4000" b="1" dirty="0"/>
              <a:t>1   ER full-time teachers </a:t>
            </a:r>
            <a:r>
              <a:rPr lang="en-US" altLang="ja-JP" sz="4000" b="1" dirty="0">
                <a:solidFill>
                  <a:srgbClr val="FF0000"/>
                </a:solidFill>
              </a:rPr>
              <a:t>5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4000" b="1" dirty="0"/>
              <a:t>     ER contract-based teachers </a:t>
            </a:r>
            <a:r>
              <a:rPr lang="en-US" altLang="ja-JP" sz="4000" b="1" dirty="0">
                <a:solidFill>
                  <a:srgbClr val="FF0000"/>
                </a:solidFill>
              </a:rPr>
              <a:t>46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4000" b="1" dirty="0"/>
              <a:t>     ER assistant teachers </a:t>
            </a:r>
            <a:r>
              <a:rPr lang="en-US" altLang="ja-JP" sz="4000" b="1" dirty="0">
                <a:solidFill>
                  <a:srgbClr val="FF0000"/>
                </a:solidFill>
              </a:rPr>
              <a:t>54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4000" b="1" dirty="0"/>
              <a:t>2   OC full-time teachers </a:t>
            </a:r>
            <a:r>
              <a:rPr lang="en-US" altLang="ja-JP" sz="4000" b="1" dirty="0">
                <a:solidFill>
                  <a:srgbClr val="FF0000"/>
                </a:solidFill>
              </a:rPr>
              <a:t>15</a:t>
            </a:r>
            <a:r>
              <a:rPr lang="en-US" altLang="ja-JP" sz="4000" b="1" dirty="0"/>
              <a:t>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4000" b="1" dirty="0"/>
              <a:t>     OC contract-based teachers  </a:t>
            </a:r>
            <a:r>
              <a:rPr lang="en-US" altLang="ja-JP" sz="4000" b="1" dirty="0">
                <a:solidFill>
                  <a:srgbClr val="FF0000"/>
                </a:solidFill>
              </a:rPr>
              <a:t>6</a:t>
            </a:r>
          </a:p>
          <a:p>
            <a:pPr algn="l" eaLnBrk="1" hangingPunct="1">
              <a:lnSpc>
                <a:spcPts val="2800"/>
              </a:lnSpc>
            </a:pPr>
            <a:r>
              <a:rPr lang="en-US" altLang="ja-JP" sz="4000" b="1" dirty="0"/>
              <a:t>3</a:t>
            </a:r>
            <a:r>
              <a:rPr lang="ja-JP" altLang="en-US" sz="4000" b="1" dirty="0"/>
              <a:t>    </a:t>
            </a:r>
            <a:r>
              <a:rPr lang="en-US" altLang="ja-JP" sz="4000" b="1" dirty="0"/>
              <a:t>Japanese teachers for UEEP </a:t>
            </a:r>
            <a:r>
              <a:rPr lang="en-US" altLang="ja-JP" sz="4000" b="1" dirty="0">
                <a:solidFill>
                  <a:srgbClr val="FF0000"/>
                </a:solidFill>
              </a:rPr>
              <a:t>6</a:t>
            </a:r>
            <a:endParaRPr lang="en-US" altLang="ja-JP" b="1" dirty="0">
              <a:solidFill>
                <a:srgbClr val="FF0000"/>
              </a:solidFill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ja-JP" sz="4000" b="1" dirty="0"/>
              <a:t>4</a:t>
            </a:r>
            <a:r>
              <a:rPr lang="ja-JP" altLang="en-US" sz="4000" b="1" dirty="0"/>
              <a:t>　 </a:t>
            </a:r>
            <a:r>
              <a:rPr lang="en-US" altLang="ja-JP" sz="4000" b="1" dirty="0"/>
              <a:t>Office staff   full-timers   </a:t>
            </a:r>
            <a:r>
              <a:rPr lang="en-US" altLang="ja-JP" sz="4000" b="1" dirty="0">
                <a:solidFill>
                  <a:srgbClr val="FF0000"/>
                </a:solidFill>
              </a:rPr>
              <a:t>6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4000" b="1" dirty="0"/>
              <a:t>                            part-timers </a:t>
            </a:r>
            <a:r>
              <a:rPr lang="en-US" altLang="ja-JP" sz="4000" b="1" dirty="0">
                <a:solidFill>
                  <a:srgbClr val="FF0000"/>
                </a:solidFill>
              </a:rPr>
              <a:t>6</a:t>
            </a:r>
            <a:r>
              <a:rPr lang="en-US" altLang="ja-JP" b="1" dirty="0">
                <a:solidFill>
                  <a:schemeClr val="tx2"/>
                </a:solidFill>
              </a:rPr>
              <a:t> </a:t>
            </a:r>
            <a:r>
              <a:rPr lang="en-US" altLang="ja-JP" b="1" dirty="0"/>
              <a:t>  </a:t>
            </a:r>
            <a:endParaRPr lang="en-US" altLang="ja-JP" dirty="0">
              <a:solidFill>
                <a:srgbClr val="FF0000"/>
              </a:solidFill>
            </a:endParaRPr>
          </a:p>
          <a:p>
            <a:pPr marL="742950" indent="-742950" algn="l" eaLnBrk="1" hangingPunct="1">
              <a:lnSpc>
                <a:spcPct val="90000"/>
              </a:lnSpc>
              <a:buAutoNum type="arabicPlain" startAt="3"/>
            </a:pPr>
            <a:endParaRPr lang="en-US" altLang="ja-JP" sz="4000" dirty="0"/>
          </a:p>
          <a:p>
            <a:pPr algn="l" eaLnBrk="1" hangingPunct="1">
              <a:lnSpc>
                <a:spcPct val="90000"/>
              </a:lnSpc>
            </a:pPr>
            <a:endParaRPr lang="en-US" altLang="ja-JP" sz="2800" dirty="0">
              <a:solidFill>
                <a:srgbClr val="FF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D09FAA-DFB6-33D8-A9AF-8858EC3FF2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966975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1570B-56AB-9CFB-FF1C-0A1EFD925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029FF810-5FAE-853C-43A1-C8F20042716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FF0000"/>
                </a:solidFill>
                <a:latin typeface="+mn-lt"/>
                <a:ea typeface="+mn-ea"/>
              </a:rPr>
              <a:t>Why Only 5 ER Full-Timers?</a:t>
            </a:r>
            <a:endParaRPr lang="ja-JP" alt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D2AE9FE-4340-6F3C-4B32-1400BD6AFD8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83568" y="1207840"/>
            <a:ext cx="8571184" cy="504056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sz="4000" b="1" dirty="0"/>
              <a:t>It is because there are </a:t>
            </a:r>
            <a:r>
              <a:rPr lang="en-US" altLang="ja-JP" sz="4000" b="1" dirty="0">
                <a:solidFill>
                  <a:srgbClr val="FF0000"/>
                </a:solidFill>
              </a:rPr>
              <a:t>almost no teachers who have experience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4000" b="1" dirty="0">
                <a:solidFill>
                  <a:srgbClr val="FF0000"/>
                </a:solidFill>
              </a:rPr>
              <a:t>Teaching English through ER</a:t>
            </a:r>
            <a:r>
              <a:rPr lang="en-US" altLang="ja-JP" sz="4000" b="1" dirty="0"/>
              <a:t>.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4000" b="1" dirty="0"/>
              <a:t>Most of our assistant ER teachers are </a:t>
            </a:r>
            <a:r>
              <a:rPr lang="en-US" altLang="ja-JP" sz="4000" b="1" dirty="0" err="1"/>
              <a:t>uni</a:t>
            </a:r>
            <a:r>
              <a:rPr lang="en-US" altLang="ja-JP" sz="4000" b="1" dirty="0"/>
              <a:t> students who took ER classes at SEG. It takes at least one year for an assistant teacher to be able to teach ER classes on their own.</a:t>
            </a:r>
            <a:endParaRPr lang="en-US" altLang="ja-JP" sz="4000" dirty="0"/>
          </a:p>
          <a:p>
            <a:pPr algn="l" eaLnBrk="1" hangingPunct="1">
              <a:lnSpc>
                <a:spcPct val="90000"/>
              </a:lnSpc>
            </a:pPr>
            <a:endParaRPr lang="en-US" altLang="ja-JP" sz="2800" dirty="0">
              <a:solidFill>
                <a:srgbClr val="FF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B8BDCA-05E9-3613-61BC-231F62E147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rgbClr val="FF0000"/>
                </a:solidFill>
              </a:rPr>
              <a:t>23a</a:t>
            </a:r>
          </a:p>
        </p:txBody>
      </p:sp>
    </p:spTree>
    <p:extLst>
      <p:ext uri="{BB962C8B-B14F-4D97-AF65-F5344CB8AC3E}">
        <p14:creationId xmlns:p14="http://schemas.microsoft.com/office/powerpoint/2010/main" val="2888955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</a:rPr>
              <a:t>Number of Classes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24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578852"/>
              </p:ext>
            </p:extLst>
          </p:nvPr>
        </p:nvGraphicFramePr>
        <p:xfrm>
          <a:off x="683568" y="1142996"/>
          <a:ext cx="7560841" cy="5022312"/>
        </p:xfrm>
        <a:graphic>
          <a:graphicData uri="http://schemas.openxmlformats.org/drawingml/2006/table">
            <a:tbl>
              <a:tblPr/>
              <a:tblGrid>
                <a:gridCol w="1659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3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0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1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4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12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12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94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N of </a:t>
                      </a:r>
                      <a:r>
                        <a:rPr lang="en-US" sz="3200" b="1" i="0" u="none" strike="noStrike" dirty="0" err="1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Cls</a:t>
                      </a:r>
                      <a:endParaRPr lang="en-US" sz="3200" b="1" i="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9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4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4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4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94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94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94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94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Av 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9.8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9.4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11.8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12.0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12.0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2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12.1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8495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</a:rPr>
              <a:t>Number of Students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09320"/>
            <a:ext cx="1905000" cy="52322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25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921197"/>
              </p:ext>
            </p:extLst>
          </p:nvPr>
        </p:nvGraphicFramePr>
        <p:xfrm>
          <a:off x="683568" y="1042455"/>
          <a:ext cx="7416823" cy="4773089"/>
        </p:xfrm>
        <a:graphic>
          <a:graphicData uri="http://schemas.openxmlformats.org/drawingml/2006/table">
            <a:tbl>
              <a:tblPr/>
              <a:tblGrid>
                <a:gridCol w="1628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1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5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2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3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844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N of 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6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6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</a:t>
                      </a:r>
                      <a:r>
                        <a:rPr lang="ja-JP" altLang="en-US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6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6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6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6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Grade 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26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b="1" i="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2128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1AD6B9E-0E5D-08C6-B6D9-D5DFBF1E8254}"/>
              </a:ext>
            </a:extLst>
          </p:cNvPr>
          <p:cNvSpPr txBox="1"/>
          <p:nvPr/>
        </p:nvSpPr>
        <p:spPr>
          <a:xfrm>
            <a:off x="576348" y="5879610"/>
            <a:ext cx="8172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In 2002, we had only 30 students in our ER</a:t>
            </a:r>
            <a:r>
              <a:rPr lang="en-US" altLang="ja-JP" dirty="0"/>
              <a:t> program.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03426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E144C-62FB-7D2F-54C3-697345ED5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7AA2610A-6CB0-B230-797C-219F0BD58A1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Our Budget for Books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D88D264-0932-0023-2A63-B1BA6AE5B4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544" y="1197928"/>
            <a:ext cx="8571184" cy="504056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sz="3500" b="1" dirty="0"/>
              <a:t>(1)  The tuition fee for a one year program is about JPY364K, or </a:t>
            </a:r>
            <a:r>
              <a:rPr lang="en-US" altLang="ja-JP" sz="3500" b="1" dirty="0">
                <a:solidFill>
                  <a:srgbClr val="FF0000"/>
                </a:solidFill>
              </a:rPr>
              <a:t>USD2.5K, per student</a:t>
            </a:r>
            <a:r>
              <a:rPr lang="en-US" altLang="ja-JP" sz="3500" b="1" dirty="0"/>
              <a:t>, so our annual income is around JPY760M, or </a:t>
            </a:r>
            <a:r>
              <a:rPr lang="en-US" altLang="ja-JP" sz="3500" b="1" dirty="0">
                <a:solidFill>
                  <a:srgbClr val="FF0000"/>
                </a:solidFill>
              </a:rPr>
              <a:t>USD5.3M</a:t>
            </a:r>
            <a:r>
              <a:rPr lang="en-US" altLang="ja-JP" sz="3500" b="1" dirty="0"/>
              <a:t>. (USD1=JPY145)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500" b="1" dirty="0"/>
              <a:t>(2) We spent JPY18M, or </a:t>
            </a:r>
            <a:r>
              <a:rPr lang="en-US" altLang="ja-JP" sz="3500" b="1" dirty="0">
                <a:solidFill>
                  <a:srgbClr val="FF0000"/>
                </a:solidFill>
              </a:rPr>
              <a:t>USD124K, or 2.3% of our total income</a:t>
            </a:r>
            <a:r>
              <a:rPr lang="en-US" altLang="ja-JP" sz="3500" b="1" dirty="0"/>
              <a:t>,</a:t>
            </a:r>
            <a:r>
              <a:rPr lang="en-US" altLang="ja-JP" sz="3500" b="1" dirty="0">
                <a:solidFill>
                  <a:srgbClr val="FF0000"/>
                </a:solidFill>
              </a:rPr>
              <a:t> </a:t>
            </a:r>
            <a:r>
              <a:rPr lang="en-US" altLang="ja-JP" sz="3500" b="1" dirty="0"/>
              <a:t>on buying books for ER last year. This allowed us to buy </a:t>
            </a:r>
            <a:r>
              <a:rPr lang="en-US" altLang="ja-JP" sz="3500" b="1" dirty="0">
                <a:solidFill>
                  <a:srgbClr val="FF0000"/>
                </a:solidFill>
              </a:rPr>
              <a:t>10K books</a:t>
            </a:r>
            <a:r>
              <a:rPr lang="en-US" altLang="ja-JP" sz="3500" b="1" dirty="0"/>
              <a:t>. Last year, 2K books were lost, and 3K books were donated to other schools. Now,</a:t>
            </a:r>
            <a:r>
              <a:rPr lang="en-US" altLang="ja-JP" sz="3500" b="1" dirty="0">
                <a:solidFill>
                  <a:srgbClr val="FF0000"/>
                </a:solidFill>
              </a:rPr>
              <a:t> we have about 600K books.</a:t>
            </a:r>
            <a:endParaRPr lang="en-US" altLang="ja-JP" sz="3500" dirty="0">
              <a:solidFill>
                <a:srgbClr val="FF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10C0CF-9C65-A232-413E-EBB2CFC433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60232" y="6165304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15110686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D2B2B-A66E-074D-BA5B-0A238F7A5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CAC1EA71-1235-C386-2D64-AB9D00DA61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7918387" cy="949970"/>
          </a:xfrm>
        </p:spPr>
        <p:txBody>
          <a:bodyPr/>
          <a:lstStyle/>
          <a:p>
            <a:pPr eaLnBrk="1" hangingPunct="1"/>
            <a:r>
              <a:rPr lang="en-US" altLang="ja-JP" sz="3800" b="1" dirty="0">
                <a:solidFill>
                  <a:schemeClr val="tx2"/>
                </a:solidFill>
              </a:rPr>
              <a:t>Our Principles for Extensive Reading</a:t>
            </a:r>
            <a:endParaRPr lang="ja-JP" altLang="en-US" sz="3800" b="1" dirty="0">
              <a:solidFill>
                <a:schemeClr val="tx2"/>
              </a:solidFill>
            </a:endParaRP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DA42B154-E8FE-C0DF-C7D3-76820D7FB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892" y="1700809"/>
            <a:ext cx="839858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marL="0" indent="0" eaLnBrk="1" hangingPunct="1"/>
            <a:r>
              <a:rPr lang="en-US" altLang="ja-JP" sz="3600" dirty="0">
                <a:solidFill>
                  <a:schemeClr val="tx1"/>
                </a:solidFill>
                <a:latin typeface="Times New Roman" pitchFamily="18" charset="0"/>
              </a:rPr>
              <a:t>(1)  </a:t>
            </a:r>
            <a:r>
              <a:rPr lang="en-US" altLang="ja-JP" sz="3600" dirty="0">
                <a:solidFill>
                  <a:srgbClr val="FF0000"/>
                </a:solidFill>
                <a:latin typeface="Times New Roman" pitchFamily="18" charset="0"/>
              </a:rPr>
              <a:t>Start with Simple Stories</a:t>
            </a:r>
          </a:p>
          <a:p>
            <a:pPr marL="0" indent="0" eaLnBrk="1" hangingPunct="1"/>
            <a:r>
              <a:rPr lang="en-US" altLang="ja-JP" sz="3600" dirty="0">
                <a:solidFill>
                  <a:schemeClr val="tx1"/>
                </a:solidFill>
                <a:latin typeface="Times New Roman" pitchFamily="18" charset="0"/>
              </a:rPr>
              <a:t>       </a:t>
            </a:r>
            <a:r>
              <a:rPr lang="en-US" altLang="ja-JP" sz="3200" dirty="0">
                <a:solidFill>
                  <a:schemeClr val="tx1"/>
                </a:solidFill>
                <a:latin typeface="Times New Roman" pitchFamily="18" charset="0"/>
              </a:rPr>
              <a:t>Most students start reading from </a:t>
            </a:r>
          </a:p>
          <a:p>
            <a:pPr marL="0" indent="0" eaLnBrk="1" hangingPunct="1"/>
            <a:r>
              <a:rPr lang="en-US" altLang="ja-JP" sz="3200" dirty="0">
                <a:solidFill>
                  <a:schemeClr val="tx1"/>
                </a:solidFill>
                <a:latin typeface="Times New Roman" pitchFamily="18" charset="0"/>
              </a:rPr>
              <a:t>       YL0.1-0.5 books. </a:t>
            </a:r>
          </a:p>
          <a:p>
            <a:pPr marL="0" indent="0" eaLnBrk="1" hangingPunct="1"/>
            <a:r>
              <a:rPr lang="en-US" altLang="ja-JP" sz="3600" dirty="0">
                <a:solidFill>
                  <a:schemeClr val="tx1"/>
                </a:solidFill>
                <a:latin typeface="Times New Roman" pitchFamily="18" charset="0"/>
              </a:rPr>
              <a:t>(2)  </a:t>
            </a:r>
            <a:r>
              <a:rPr lang="en-US" altLang="ja-JP" sz="3600" dirty="0">
                <a:solidFill>
                  <a:srgbClr val="FF0000"/>
                </a:solidFill>
                <a:latin typeface="Times New Roman" pitchFamily="18" charset="0"/>
              </a:rPr>
              <a:t>Teachers choose appropriate books </a:t>
            </a:r>
          </a:p>
          <a:p>
            <a:pPr marL="0" indent="0" eaLnBrk="1" hangingPunct="1"/>
            <a:r>
              <a:rPr lang="en-US" altLang="ja-JP" sz="3600" dirty="0">
                <a:solidFill>
                  <a:srgbClr val="FF0000"/>
                </a:solidFill>
                <a:latin typeface="Times New Roman" pitchFamily="18" charset="0"/>
              </a:rPr>
              <a:t>       for each student </a:t>
            </a:r>
          </a:p>
          <a:p>
            <a:pPr marL="0" indent="0" eaLnBrk="1" hangingPunct="1"/>
            <a:r>
              <a:rPr lang="en-US" altLang="ja-JP" sz="3600" dirty="0">
                <a:solidFill>
                  <a:srgbClr val="FF0000"/>
                </a:solidFill>
                <a:latin typeface="Times New Roman" pitchFamily="18" charset="0"/>
              </a:rPr>
              <a:t>       </a:t>
            </a:r>
            <a:r>
              <a:rPr lang="en-US" altLang="ja-JP" sz="3200" dirty="0">
                <a:solidFill>
                  <a:schemeClr val="tx1"/>
                </a:solidFill>
                <a:latin typeface="Times New Roman" pitchFamily="18" charset="0"/>
              </a:rPr>
              <a:t>Different from free volunteer reading.</a:t>
            </a:r>
          </a:p>
          <a:p>
            <a:pPr marL="0" indent="0" eaLnBrk="1" hangingPunct="1"/>
            <a:r>
              <a:rPr lang="en-US" altLang="ja-JP" sz="32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ja-JP" sz="3600" dirty="0">
                <a:solidFill>
                  <a:schemeClr val="tx1"/>
                </a:solidFill>
                <a:latin typeface="Times New Roman" pitchFamily="18" charset="0"/>
              </a:rPr>
              <a:t>(3)  </a:t>
            </a:r>
            <a:r>
              <a:rPr lang="en-US" altLang="ja-JP" sz="3600" dirty="0">
                <a:solidFill>
                  <a:srgbClr val="FF0000"/>
                </a:solidFill>
                <a:latin typeface="Times New Roman" pitchFamily="18" charset="0"/>
              </a:rPr>
              <a:t>A diverse selection of books.</a:t>
            </a:r>
          </a:p>
          <a:p>
            <a:pPr marL="0" indent="0" eaLnBrk="1" hangingPunct="1"/>
            <a:r>
              <a:rPr lang="en-US" altLang="ja-JP" sz="3200" dirty="0">
                <a:solidFill>
                  <a:schemeClr val="tx1"/>
                </a:solidFill>
                <a:latin typeface="Times New Roman" pitchFamily="18" charset="0"/>
              </a:rPr>
              <a:t>       To ensure (1)&amp;(2), we have 600K books</a:t>
            </a:r>
            <a:r>
              <a:rPr lang="en-US" altLang="ja-JP" sz="3600" dirty="0">
                <a:solidFill>
                  <a:schemeClr val="tx1"/>
                </a:solidFill>
                <a:latin typeface="Times New Roman" pitchFamily="18" charset="0"/>
              </a:rPr>
              <a:t>.</a:t>
            </a:r>
            <a:endParaRPr lang="en-US" altLang="ja-JP" sz="36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A7DD5500-750B-7908-2B7B-E6E37B8CA7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36191" y="6225124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20965033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/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</a:rPr>
              <a:t>Our Rules for Extensive Reading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2765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7760" y="1255068"/>
            <a:ext cx="8348736" cy="519826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>
                <a:solidFill>
                  <a:srgbClr val="FF0000"/>
                </a:solidFill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/>
              <a:t>(1) </a:t>
            </a:r>
            <a:r>
              <a:rPr lang="en-US" altLang="ja-JP" b="1" dirty="0">
                <a:solidFill>
                  <a:srgbClr val="FF0000"/>
                </a:solidFill>
              </a:rPr>
              <a:t>Don’t translate English into Japanese</a:t>
            </a:r>
            <a:endParaRPr lang="ja-JP" altLang="en-US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/>
              <a:t>(2) </a:t>
            </a:r>
            <a:r>
              <a:rPr lang="en-US" altLang="ja-JP" b="1" dirty="0">
                <a:solidFill>
                  <a:srgbClr val="FF0000"/>
                </a:solidFill>
              </a:rPr>
              <a:t>Read at an 80-90% level of understanding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/>
              <a:t>(3) </a:t>
            </a:r>
            <a:r>
              <a:rPr lang="en-US" altLang="ja-JP" b="1" dirty="0">
                <a:solidFill>
                  <a:srgbClr val="FF0000"/>
                </a:solidFill>
              </a:rPr>
              <a:t>Guess the unknown words </a:t>
            </a:r>
            <a:endParaRPr lang="en-US" altLang="ja-JP" b="1" dirty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dirty="0">
                <a:solidFill>
                  <a:schemeClr val="tx2"/>
                </a:solidFill>
              </a:rPr>
              <a:t>      </a:t>
            </a:r>
            <a:r>
              <a:rPr lang="en-US" altLang="ja-JP" b="1" dirty="0">
                <a:solidFill>
                  <a:srgbClr val="FF0000"/>
                </a:solidFill>
              </a:rPr>
              <a:t>instead of consulting a dictionary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b="1" dirty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/>
              <a:t>(4) Read for an hour </a:t>
            </a:r>
            <a:r>
              <a:rPr lang="en-US" altLang="ja-JP" b="1" dirty="0">
                <a:solidFill>
                  <a:srgbClr val="FF0000"/>
                </a:solidFill>
              </a:rPr>
              <a:t>in every lesson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/>
              <a:t>(5) Read for at least an hour as homework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b="1" dirty="0"/>
              <a:t>      every week </a:t>
            </a:r>
            <a:r>
              <a:rPr lang="en-US" altLang="ja-JP" b="1" dirty="0">
                <a:solidFill>
                  <a:srgbClr val="FF0000"/>
                </a:solidFill>
              </a:rPr>
              <a:t>if possible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2646710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8F8FE-15EE-8EB8-B8FA-25DD5D5DE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D895C1BE-799D-DDB6-4F27-E1A58808F1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5312" y="0"/>
            <a:ext cx="8499176" cy="1124744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What Brings a Math Teacher Here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B4A1C09-18AB-41A5-5958-A928F6162B6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5312" y="1340768"/>
            <a:ext cx="8499176" cy="5256584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sz="3600" b="1" dirty="0">
                <a:latin typeface="+mj-lt"/>
              </a:rPr>
              <a:t>  As soon as I entered university, I started my career as a math teacher at a </a:t>
            </a:r>
            <a:r>
              <a:rPr lang="en-US" altLang="ja-JP" sz="3600" b="1" dirty="0" err="1">
                <a:latin typeface="+mj-lt"/>
              </a:rPr>
              <a:t>juku</a:t>
            </a:r>
            <a:r>
              <a:rPr lang="en-US" altLang="ja-JP" sz="3600" b="1" dirty="0">
                <a:latin typeface="+mj-lt"/>
              </a:rPr>
              <a:t>. When I was at graduate school </a:t>
            </a:r>
            <a:r>
              <a:rPr lang="en-US" altLang="ja-JP" sz="3600" b="1" dirty="0">
                <a:solidFill>
                  <a:srgbClr val="FF0000"/>
                </a:solidFill>
                <a:latin typeface="+mj-lt"/>
              </a:rPr>
              <a:t>in 1981</a:t>
            </a:r>
            <a:r>
              <a:rPr lang="en-US" altLang="ja-JP" sz="3600" b="1" dirty="0">
                <a:latin typeface="+mj-lt"/>
              </a:rPr>
              <a:t>, I founded my own </a:t>
            </a:r>
            <a:r>
              <a:rPr lang="en-US" altLang="ja-JP" sz="3600" b="1" dirty="0" err="1">
                <a:latin typeface="+mj-lt"/>
              </a:rPr>
              <a:t>juku</a:t>
            </a:r>
            <a:r>
              <a:rPr lang="en-US" altLang="ja-JP" sz="3600" b="1" dirty="0">
                <a:latin typeface="+mj-lt"/>
              </a:rPr>
              <a:t>, </a:t>
            </a:r>
            <a:r>
              <a:rPr lang="en-US" altLang="ja-JP" sz="3600" b="1" dirty="0">
                <a:solidFill>
                  <a:srgbClr val="FF0000"/>
                </a:solidFill>
                <a:latin typeface="+mj-lt"/>
              </a:rPr>
              <a:t>SEG</a:t>
            </a:r>
            <a:r>
              <a:rPr lang="en-US" altLang="ja-JP" sz="3600" b="1" dirty="0">
                <a:latin typeface="+mj-lt"/>
              </a:rPr>
              <a:t>(Scientific Education Group) to </a:t>
            </a:r>
            <a:r>
              <a:rPr lang="en-US" altLang="ja-JP" sz="3600" b="1" dirty="0">
                <a:solidFill>
                  <a:srgbClr val="0000FF"/>
                </a:solidFill>
                <a:latin typeface="+mj-lt"/>
              </a:rPr>
              <a:t>teach math and science to </a:t>
            </a:r>
            <a:r>
              <a:rPr lang="en-US" altLang="ja-JP" sz="3600" b="1" dirty="0">
                <a:solidFill>
                  <a:schemeClr val="accent4">
                    <a:lumMod val="50000"/>
                    <a:lumOff val="50000"/>
                  </a:schemeClr>
                </a:solidFill>
                <a:latin typeface="+mj-lt"/>
              </a:rPr>
              <a:t>junior and senior high school students.</a:t>
            </a:r>
            <a:r>
              <a:rPr lang="en-US" altLang="ja-JP" sz="3600" b="1" dirty="0">
                <a:latin typeface="+mj-lt"/>
              </a:rPr>
              <a:t> They come to SEG after school and during school holidays.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600" b="1" dirty="0">
                <a:latin typeface="+mj-lt"/>
              </a:rPr>
              <a:t>  </a:t>
            </a:r>
            <a:r>
              <a:rPr lang="en-US" altLang="ja-JP" b="1" dirty="0">
                <a:latin typeface="+mj-lt"/>
              </a:rPr>
              <a:t>Now, about 2,700 students study math at SEG, </a:t>
            </a:r>
            <a:r>
              <a:rPr lang="en-US" altLang="ja-JP" b="1" dirty="0">
                <a:solidFill>
                  <a:srgbClr val="FF0000"/>
                </a:solidFill>
                <a:latin typeface="+mj-lt"/>
              </a:rPr>
              <a:t>2,100 English</a:t>
            </a:r>
            <a:r>
              <a:rPr lang="en-US" altLang="ja-JP" b="1" dirty="0">
                <a:latin typeface="+mj-lt"/>
              </a:rPr>
              <a:t>, 670 chemistry and 460 physics.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795B6C-C64B-2C8E-9ED8-B1B3832D54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6256" y="6461720"/>
            <a:ext cx="1905000" cy="39628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804115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CD1EE-0C8D-86F3-E228-8EED37908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C52DC2CC-AE7D-CA53-3EBB-7513A717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>
                <a:solidFill>
                  <a:schemeClr val="tx2"/>
                </a:solidFill>
                <a:ea typeface="+mn-ea"/>
              </a:rPr>
              <a:t>How Much Students Have Read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27651" name="コンテンツ プレースホルダー 2">
            <a:extLst>
              <a:ext uri="{FF2B5EF4-FFF2-40B4-BE49-F238E27FC236}">
                <a16:creationId xmlns:a16="http://schemas.microsoft.com/office/drawing/2014/main" id="{71FAF9F6-2071-0B20-87F1-2691DD9BE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980728"/>
            <a:ext cx="7776790" cy="36071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ja-JP" altLang="en-US" sz="2400" b="1" dirty="0"/>
              <a:t>　</a:t>
            </a:r>
            <a:endParaRPr lang="en-US" altLang="ja-JP" sz="2400" b="1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A2F0D7A-5990-E310-CEFC-018C9FA6AB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29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27DF08A-DEC1-FF10-3836-FDAE79D5A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928" y="2132856"/>
            <a:ext cx="8210403" cy="36004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EBFE94A-5021-F4A7-8629-59D66C1B5A21}"/>
              </a:ext>
            </a:extLst>
          </p:cNvPr>
          <p:cNvSpPr txBox="1"/>
          <p:nvPr/>
        </p:nvSpPr>
        <p:spPr>
          <a:xfrm>
            <a:off x="539552" y="5805264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K means 1,000 words and M means 1,000,000 words.</a:t>
            </a:r>
            <a:endParaRPr kumimoji="1" lang="ja-JP" altLang="en-US" sz="2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81FA242-C77E-7372-8229-79C5991EDDAB}"/>
              </a:ext>
            </a:extLst>
          </p:cNvPr>
          <p:cNvSpPr txBox="1"/>
          <p:nvPr/>
        </p:nvSpPr>
        <p:spPr>
          <a:xfrm>
            <a:off x="333927" y="1321649"/>
            <a:ext cx="8559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All the students enrolled in the ER program at the time.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65232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BD60C-00AB-5620-9961-5D37FA672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9C112D72-A444-C06F-D1F6-C92DBE660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7918387" cy="949970"/>
          </a:xfrm>
        </p:spPr>
        <p:txBody>
          <a:bodyPr/>
          <a:lstStyle/>
          <a:p>
            <a:pPr eaLnBrk="1" hangingPunct="1"/>
            <a:r>
              <a:rPr lang="en-US" altLang="ja-JP" sz="3800" b="1" dirty="0">
                <a:solidFill>
                  <a:srgbClr val="FF0000"/>
                </a:solidFill>
              </a:rPr>
              <a:t>Drop in the Max Word Count </a:t>
            </a:r>
            <a:br>
              <a:rPr lang="en-US" altLang="ja-JP" sz="3800" b="1" dirty="0">
                <a:solidFill>
                  <a:srgbClr val="FF0000"/>
                </a:solidFill>
              </a:rPr>
            </a:br>
            <a:r>
              <a:rPr lang="en-US" altLang="ja-JP" sz="3800" b="1" dirty="0">
                <a:solidFill>
                  <a:srgbClr val="FF0000"/>
                </a:solidFill>
              </a:rPr>
              <a:t>Between Grades 9 and 10 </a:t>
            </a:r>
            <a:endParaRPr lang="ja-JP" altLang="en-US" sz="3800" b="1" dirty="0">
              <a:solidFill>
                <a:srgbClr val="FF0000"/>
              </a:solidFill>
            </a:endParaRP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0BFC9D1A-A650-29FF-9F65-867D41085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892" y="1700809"/>
            <a:ext cx="839858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marL="0" indent="0" eaLnBrk="1" hangingPunct="1"/>
            <a:r>
              <a:rPr lang="en-US" altLang="ja-JP" sz="3600" dirty="0">
                <a:solidFill>
                  <a:schemeClr val="tx1"/>
                </a:solidFill>
                <a:latin typeface="Times New Roman" pitchFamily="18" charset="0"/>
              </a:rPr>
              <a:t>At many </a:t>
            </a:r>
            <a:r>
              <a:rPr lang="en-US" altLang="ja-JP" sz="3600" dirty="0" err="1">
                <a:solidFill>
                  <a:schemeClr val="tx1"/>
                </a:solidFill>
                <a:latin typeface="Times New Roman" pitchFamily="18" charset="0"/>
              </a:rPr>
              <a:t>jukus</a:t>
            </a:r>
            <a:r>
              <a:rPr lang="en-US" altLang="ja-JP" sz="3600" dirty="0">
                <a:solidFill>
                  <a:schemeClr val="tx1"/>
                </a:solidFill>
                <a:latin typeface="Times New Roman" pitchFamily="18" charset="0"/>
              </a:rPr>
              <a:t>, students can join a class and leave at any time. </a:t>
            </a:r>
          </a:p>
          <a:p>
            <a:pPr marL="0" indent="0" eaLnBrk="1" hangingPunct="1"/>
            <a:r>
              <a:rPr lang="en-US" altLang="ja-JP" sz="3600" dirty="0">
                <a:solidFill>
                  <a:schemeClr val="tx1"/>
                </a:solidFill>
                <a:latin typeface="Times New Roman" pitchFamily="18" charset="0"/>
              </a:rPr>
              <a:t>At the end of Grade 9, two top readers quit our program.</a:t>
            </a:r>
          </a:p>
          <a:p>
            <a:pPr marL="0" indent="0" eaLnBrk="1" hangingPunct="1"/>
            <a:r>
              <a:rPr lang="en-US" altLang="ja-JP" sz="3600" dirty="0">
                <a:solidFill>
                  <a:schemeClr val="tx1"/>
                </a:solidFill>
                <a:latin typeface="Times New Roman" pitchFamily="18" charset="0"/>
              </a:rPr>
              <a:t>So the student who read 5,040KW at the end of Grade 10 was the third-place reader who read 3,360KW at the end of Grade 9. 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C4F3CE22-11E0-8A66-CB70-D7D0D4C38D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36191" y="6225124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rgbClr val="FF0000"/>
                </a:solidFill>
              </a:rPr>
              <a:t>29a</a:t>
            </a:r>
          </a:p>
        </p:txBody>
      </p:sp>
    </p:spTree>
    <p:extLst>
      <p:ext uri="{BB962C8B-B14F-4D97-AF65-F5344CB8AC3E}">
        <p14:creationId xmlns:p14="http://schemas.microsoft.com/office/powerpoint/2010/main" val="32694795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6A41A-BED8-E3DB-7BFF-F98E06E5E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B5D6BB38-05EE-3553-E3FE-75F7FF974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How Much Students Have Read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27651" name="コンテンツ プレースホルダー 2">
            <a:extLst>
              <a:ext uri="{FF2B5EF4-FFF2-40B4-BE49-F238E27FC236}">
                <a16:creationId xmlns:a16="http://schemas.microsoft.com/office/drawing/2014/main" id="{EE146E82-9D92-75A7-781E-5EDB57FF2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760" y="1255068"/>
            <a:ext cx="8348736" cy="519826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altLang="ja-JP" b="1" dirty="0">
                <a:solidFill>
                  <a:srgbClr val="FF0000"/>
                </a:solidFill>
              </a:rPr>
              <a:t> </a:t>
            </a:r>
            <a:r>
              <a:rPr lang="en-US" altLang="ja-JP" sz="2800" b="1" dirty="0"/>
              <a:t>Students who did ER for more than 3 years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ja-JP" sz="2000" b="1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B3F4CAB-51AC-6B43-F829-2F0B0ED17B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7F97FD-6C7E-CCA8-9168-45027789F841}"/>
              </a:ext>
            </a:extLst>
          </p:cNvPr>
          <p:cNvSpPr txBox="1"/>
          <p:nvPr/>
        </p:nvSpPr>
        <p:spPr>
          <a:xfrm>
            <a:off x="770944" y="5132870"/>
            <a:ext cx="7075964" cy="428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sz="2400" b="1" dirty="0"/>
              <a:t>K means 1,000 words and M means 1,000,000 words.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F083A91-9951-E9F4-B93B-737798B7F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255" y="2038529"/>
            <a:ext cx="7899490" cy="2568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4895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2179C-697B-705B-2A0A-1BA220B08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8D5DD078-F8D6-4B18-65A5-F8DA1478A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TOEFL(ITP) Scores and the Total Amount of Words Ss Read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9EF1236-8B42-CAF6-CDD3-E10C7B14F6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A08EE7-6E59-444C-FD87-FCAB999E9988}"/>
              </a:ext>
            </a:extLst>
          </p:cNvPr>
          <p:cNvSpPr txBox="1"/>
          <p:nvPr/>
        </p:nvSpPr>
        <p:spPr>
          <a:xfrm>
            <a:off x="801864" y="5876310"/>
            <a:ext cx="7075964" cy="649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sz="2000" b="0" i="1" dirty="0">
                <a:latin typeface="CenturyOldst" panose="02050603050705020204" pitchFamily="18" charset="0"/>
              </a:rPr>
              <a:t>x</a:t>
            </a:r>
            <a:r>
              <a:rPr lang="en-US" altLang="ja-JP" sz="2000" dirty="0"/>
              <a:t>-axis: Million Words     </a:t>
            </a:r>
            <a:r>
              <a:rPr lang="en-US" altLang="ja-JP" sz="2000" b="0" i="1" dirty="0">
                <a:latin typeface="CenturyOldst" panose="02050603050705020204" pitchFamily="18" charset="0"/>
              </a:rPr>
              <a:t>y-</a:t>
            </a:r>
            <a:r>
              <a:rPr lang="en-US" altLang="ja-JP" sz="2000" dirty="0"/>
              <a:t>axis: TOEFL ITP Score</a:t>
            </a:r>
          </a:p>
          <a:p>
            <a:pPr>
              <a:lnSpc>
                <a:spcPct val="90000"/>
              </a:lnSpc>
              <a:defRPr/>
            </a:pPr>
            <a:r>
              <a:rPr lang="en-US" altLang="ja-JP" sz="2000" dirty="0"/>
              <a:t>N=287,  </a:t>
            </a:r>
            <a:r>
              <a:rPr lang="en-US" altLang="ja-JP" sz="2000" dirty="0">
                <a:solidFill>
                  <a:srgbClr val="FF0000"/>
                </a:solidFill>
              </a:rPr>
              <a:t>r=0.54</a:t>
            </a:r>
            <a:r>
              <a:rPr lang="en-US" altLang="ja-JP" sz="2000" dirty="0"/>
              <a:t>,  Ave=487,  11</a:t>
            </a:r>
            <a:r>
              <a:rPr lang="en-US" altLang="ja-JP" sz="2000" baseline="30000" dirty="0"/>
              <a:t>th</a:t>
            </a:r>
            <a:r>
              <a:rPr lang="en-US" altLang="ja-JP" sz="2000" dirty="0"/>
              <a:t> Graders in January of 2024. 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8937DD5-A480-6A28-08D6-93C24075F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864" y="1363628"/>
            <a:ext cx="6912768" cy="417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8307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BE1EF-371D-865F-152B-B7370E6EC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>
            <a:extLst>
              <a:ext uri="{FF2B5EF4-FFF2-40B4-BE49-F238E27FC236}">
                <a16:creationId xmlns:a16="http://schemas.microsoft.com/office/drawing/2014/main" id="{95DF6BA2-DA1E-61C9-6FFA-FFDEFF0772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32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8DB7F31-9268-1072-E9DF-3F21B8A6DB99}"/>
              </a:ext>
            </a:extLst>
          </p:cNvPr>
          <p:cNvSpPr txBox="1"/>
          <p:nvPr/>
        </p:nvSpPr>
        <p:spPr>
          <a:xfrm>
            <a:off x="685800" y="6153308"/>
            <a:ext cx="7075964" cy="372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sz="2000" b="0" i="1" dirty="0">
                <a:latin typeface="CenturyOldst" panose="02050603050705020204" pitchFamily="18" charset="0"/>
              </a:rPr>
              <a:t>x</a:t>
            </a:r>
            <a:r>
              <a:rPr lang="en-US" altLang="ja-JP" sz="2000" dirty="0"/>
              <a:t>-axis: Million Words     </a:t>
            </a:r>
            <a:r>
              <a:rPr lang="en-US" altLang="ja-JP" sz="2000" b="0" i="1" dirty="0">
                <a:latin typeface="CenturyOldst" panose="02050603050705020204" pitchFamily="18" charset="0"/>
              </a:rPr>
              <a:t>y</a:t>
            </a:r>
            <a:r>
              <a:rPr lang="en-US" altLang="ja-JP" sz="2000" dirty="0"/>
              <a:t>-axis: TOEFL ITP Deviation Value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D940165-686E-5B8C-9B8D-02D855460582}"/>
              </a:ext>
            </a:extLst>
          </p:cNvPr>
          <p:cNvSpPr txBox="1"/>
          <p:nvPr/>
        </p:nvSpPr>
        <p:spPr>
          <a:xfrm>
            <a:off x="5417963" y="375435"/>
            <a:ext cx="3069916" cy="138499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Listening Section</a:t>
            </a:r>
          </a:p>
          <a:p>
            <a:r>
              <a:rPr kumimoji="1" lang="en-US" altLang="ja-JP" dirty="0"/>
              <a:t>Ave=49.9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r=0.58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0AFAAE5-0D36-E6B1-DBA5-6966A4EDA73D}"/>
              </a:ext>
            </a:extLst>
          </p:cNvPr>
          <p:cNvSpPr txBox="1"/>
          <p:nvPr/>
        </p:nvSpPr>
        <p:spPr>
          <a:xfrm>
            <a:off x="5416452" y="2276872"/>
            <a:ext cx="3069916" cy="138499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Structure Section</a:t>
            </a:r>
          </a:p>
          <a:p>
            <a:r>
              <a:rPr kumimoji="1" lang="en-US" altLang="ja-JP" dirty="0"/>
              <a:t>Ave=46.8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r</a:t>
            </a:r>
            <a:r>
              <a:rPr kumimoji="1" lang="en-US" altLang="ja-JP" dirty="0">
                <a:solidFill>
                  <a:srgbClr val="FF0000"/>
                </a:solidFill>
              </a:rPr>
              <a:t>=0.41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9F7569D-D680-BC26-4EFD-4A80B061431D}"/>
              </a:ext>
            </a:extLst>
          </p:cNvPr>
          <p:cNvSpPr txBox="1"/>
          <p:nvPr/>
        </p:nvSpPr>
        <p:spPr>
          <a:xfrm>
            <a:off x="5416452" y="4128710"/>
            <a:ext cx="3069916" cy="138499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Reading Section</a:t>
            </a:r>
          </a:p>
          <a:p>
            <a:r>
              <a:rPr kumimoji="1" lang="en-US" altLang="ja-JP" dirty="0"/>
              <a:t>Ave=49.8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r</a:t>
            </a:r>
            <a:r>
              <a:rPr kumimoji="1" lang="en-US" altLang="ja-JP" dirty="0">
                <a:solidFill>
                  <a:srgbClr val="FF0000"/>
                </a:solidFill>
              </a:rPr>
              <a:t>=0.46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EEE59903-0C25-79D8-3B56-D68BA74C9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33495"/>
            <a:ext cx="4228571" cy="1933333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94150B28-CFA6-F6AF-14C1-E60672FE0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638" y="2204864"/>
            <a:ext cx="4228571" cy="1706946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F61B10E-0D20-442D-DD88-DA0024ACBD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900" y="4005064"/>
            <a:ext cx="4228571" cy="1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919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C5D71-9085-744A-7BFE-B0F67E7DD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A1D77BD2-C881-572D-A57F-A47B17F5B9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208912" cy="949970"/>
          </a:xfrm>
        </p:spPr>
        <p:txBody>
          <a:bodyPr/>
          <a:lstStyle/>
          <a:p>
            <a:pPr eaLnBrk="1" hangingPunct="1"/>
            <a:r>
              <a:rPr lang="en-US" altLang="ja-JP" sz="3800" b="1" dirty="0">
                <a:solidFill>
                  <a:srgbClr val="FF0000"/>
                </a:solidFill>
              </a:rPr>
              <a:t>Why the Correlation  between Listening and WC Is Relatively Strong</a:t>
            </a:r>
            <a:endParaRPr lang="ja-JP" altLang="en-US" sz="3800" b="1" dirty="0">
              <a:solidFill>
                <a:srgbClr val="FF0000"/>
              </a:solidFill>
            </a:endParaRP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9E2550A1-EE9A-822F-5AFE-818BD8C9F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892" y="1700809"/>
            <a:ext cx="8398588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pitchFamily="50" charset="-128"/>
              </a:defRPr>
            </a:lvl9pPr>
          </a:lstStyle>
          <a:p>
            <a:pPr marL="0" indent="0" eaLnBrk="1" hangingPunct="1"/>
            <a:r>
              <a:rPr lang="en-US" altLang="ja-JP" dirty="0">
                <a:solidFill>
                  <a:schemeClr val="tx1"/>
                </a:solidFill>
                <a:latin typeface="Times New Roman" pitchFamily="18" charset="0"/>
              </a:rPr>
              <a:t>The section score</a:t>
            </a:r>
            <a:r>
              <a:rPr lang="en-US" altLang="ja-JP" dirty="0"/>
              <a:t> - </a:t>
            </a:r>
            <a:r>
              <a:rPr lang="en-US" altLang="ja-JP" dirty="0">
                <a:solidFill>
                  <a:schemeClr val="tx1"/>
                </a:solidFill>
                <a:latin typeface="Times New Roman" pitchFamily="18" charset="0"/>
              </a:rPr>
              <a:t>WC correlations coefficients are as follows:</a:t>
            </a:r>
          </a:p>
          <a:p>
            <a:pPr marL="0" indent="0" eaLnBrk="1" hangingPunct="1"/>
            <a:r>
              <a:rPr lang="en-US" altLang="ja-JP" dirty="0">
                <a:solidFill>
                  <a:schemeClr val="tx1"/>
                </a:solidFill>
                <a:latin typeface="Times New Roman" pitchFamily="18" charset="0"/>
              </a:rPr>
              <a:t>  Listening - WC:   </a:t>
            </a:r>
            <a:r>
              <a:rPr lang="en-US" altLang="ja-JP" dirty="0">
                <a:solidFill>
                  <a:srgbClr val="FF0000"/>
                </a:solidFill>
              </a:rPr>
              <a:t>r=0.58 </a:t>
            </a:r>
          </a:p>
          <a:p>
            <a:pPr marL="0" indent="0" eaLnBrk="1" hangingPunct="1"/>
            <a:r>
              <a:rPr lang="en-US" altLang="ja-JP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altLang="ja-JP" dirty="0">
                <a:solidFill>
                  <a:schemeClr val="tx1"/>
                </a:solidFill>
                <a:latin typeface="Times New Roman" pitchFamily="18" charset="0"/>
              </a:rPr>
              <a:t>Reading   - WC:   </a:t>
            </a:r>
            <a:r>
              <a:rPr lang="en-US" altLang="ja-JP" dirty="0">
                <a:solidFill>
                  <a:srgbClr val="FF0000"/>
                </a:solidFill>
              </a:rPr>
              <a:t>r=0.46</a:t>
            </a:r>
            <a:endParaRPr lang="ja-JP" altLang="en-US" dirty="0">
              <a:solidFill>
                <a:srgbClr val="FF0000"/>
              </a:solidFill>
            </a:endParaRPr>
          </a:p>
          <a:p>
            <a:pPr marL="0" indent="0" eaLnBrk="1" hangingPunct="1"/>
            <a:r>
              <a:rPr lang="en-US" altLang="ja-JP" dirty="0">
                <a:solidFill>
                  <a:schemeClr val="tx1"/>
                </a:solidFill>
                <a:latin typeface="Times New Roman" pitchFamily="18" charset="0"/>
              </a:rPr>
              <a:t>  Structure - WC:   </a:t>
            </a:r>
            <a:r>
              <a:rPr lang="en-US" altLang="ja-JP" dirty="0">
                <a:solidFill>
                  <a:srgbClr val="FF0000"/>
                </a:solidFill>
              </a:rPr>
              <a:t>r=0.41</a:t>
            </a:r>
            <a:endParaRPr lang="ja-JP" altLang="en-US" dirty="0">
              <a:solidFill>
                <a:srgbClr val="FF0000"/>
              </a:solidFill>
            </a:endParaRPr>
          </a:p>
          <a:p>
            <a:pPr marL="0" indent="0" eaLnBrk="1" hangingPunct="1"/>
            <a:r>
              <a:rPr lang="en-US" altLang="ja-JP" dirty="0">
                <a:solidFill>
                  <a:schemeClr val="tx1"/>
                </a:solidFill>
                <a:latin typeface="Times New Roman" pitchFamily="18" charset="0"/>
              </a:rPr>
              <a:t>In the listening section, the English is relatively easy, so the correlation with WC is strong.  </a:t>
            </a:r>
          </a:p>
          <a:p>
            <a:pPr marL="0" indent="0" eaLnBrk="1" hangingPunct="1"/>
            <a:r>
              <a:rPr lang="en-US" altLang="ja-JP" dirty="0">
                <a:solidFill>
                  <a:schemeClr val="tx1"/>
                </a:solidFill>
                <a:latin typeface="Times New Roman" pitchFamily="18" charset="0"/>
              </a:rPr>
              <a:t>The weak correlation between Structure(Grammar)  and WC suggests explicit grammar learning might be necessary to get a high score on a TOEFL ITP test</a:t>
            </a:r>
          </a:p>
          <a:p>
            <a:pPr marL="0" indent="0" eaLnBrk="1" hangingPunct="1"/>
            <a:r>
              <a:rPr lang="en-US" altLang="ja-JP" dirty="0">
                <a:solidFill>
                  <a:schemeClr val="tx1"/>
                </a:solidFill>
                <a:latin typeface="Times New Roman" pitchFamily="18" charset="0"/>
              </a:rPr>
              <a:t>and, possibly, a university entrance exam.</a:t>
            </a:r>
          </a:p>
          <a:p>
            <a:pPr marL="0" indent="0" eaLnBrk="1" hangingPunct="1"/>
            <a:endParaRPr lang="en-US" altLang="ja-JP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8A06D1F8-DF2B-5623-9BB2-2D86CA3DC3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36191" y="6225124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rgbClr val="FF0000"/>
                </a:solidFill>
              </a:rPr>
              <a:t>32a</a:t>
            </a:r>
          </a:p>
        </p:txBody>
      </p:sp>
    </p:spTree>
    <p:extLst>
      <p:ext uri="{BB962C8B-B14F-4D97-AF65-F5344CB8AC3E}">
        <p14:creationId xmlns:p14="http://schemas.microsoft.com/office/powerpoint/2010/main" val="2821212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094F0-C277-7ED6-076E-485A94C2D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タイトル 1">
            <a:extLst>
              <a:ext uri="{FF2B5EF4-FFF2-40B4-BE49-F238E27FC236}">
                <a16:creationId xmlns:a16="http://schemas.microsoft.com/office/drawing/2014/main" id="{FF6D9D0D-4983-8361-0BB7-E73C0A97F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8137525" cy="1081088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Cambridge Test Scores and the Total Amount of Words Ss Read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809754A-8ACF-1F2D-B51F-44FFA72F73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33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83FB6CC-9A9D-FC86-C678-EF52985C59A3}"/>
              </a:ext>
            </a:extLst>
          </p:cNvPr>
          <p:cNvSpPr txBox="1"/>
          <p:nvPr/>
        </p:nvSpPr>
        <p:spPr>
          <a:xfrm>
            <a:off x="755650" y="5661248"/>
            <a:ext cx="7075964" cy="926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sz="2000" b="0" i="1" dirty="0">
                <a:latin typeface="CenturyOldst" panose="02050603050705020204" pitchFamily="18" charset="0"/>
              </a:rPr>
              <a:t>x</a:t>
            </a:r>
            <a:r>
              <a:rPr lang="en-US" altLang="ja-JP" sz="2000" dirty="0"/>
              <a:t>-axis: Million Words     </a:t>
            </a:r>
            <a:r>
              <a:rPr lang="en-US" altLang="ja-JP" sz="2000" b="0" i="1" dirty="0">
                <a:latin typeface="CenturyOldst" panose="02050603050705020204" pitchFamily="18" charset="0"/>
              </a:rPr>
              <a:t>y</a:t>
            </a:r>
            <a:r>
              <a:rPr lang="en-US" altLang="ja-JP" sz="2000" dirty="0"/>
              <a:t>-axis: Cambridge </a:t>
            </a:r>
            <a:r>
              <a:rPr lang="en-US" altLang="ja-JP" sz="2000" dirty="0" err="1"/>
              <a:t>Linguaskill</a:t>
            </a:r>
            <a:r>
              <a:rPr lang="en-US" altLang="ja-JP" sz="2000" dirty="0"/>
              <a:t> Score</a:t>
            </a:r>
          </a:p>
          <a:p>
            <a:pPr>
              <a:lnSpc>
                <a:spcPct val="90000"/>
              </a:lnSpc>
              <a:defRPr/>
            </a:pPr>
            <a:r>
              <a:rPr lang="en-US" altLang="ja-JP" sz="2000" dirty="0"/>
              <a:t>N=15</a:t>
            </a:r>
            <a:r>
              <a:rPr lang="en-US" altLang="ja-JP" sz="2000" dirty="0">
                <a:solidFill>
                  <a:schemeClr val="tx1"/>
                </a:solidFill>
              </a:rPr>
              <a:t>2,  </a:t>
            </a:r>
            <a:r>
              <a:rPr lang="en-US" altLang="ja-JP" sz="2000" dirty="0">
                <a:solidFill>
                  <a:srgbClr val="FF0000"/>
                </a:solidFill>
              </a:rPr>
              <a:t>r=0.47</a:t>
            </a:r>
            <a:r>
              <a:rPr lang="en-US" altLang="ja-JP" sz="2000" dirty="0"/>
              <a:t>,  Ave=154,  11</a:t>
            </a:r>
            <a:r>
              <a:rPr lang="en-US" altLang="ja-JP" sz="2000" baseline="30000" dirty="0"/>
              <a:t>th</a:t>
            </a:r>
            <a:r>
              <a:rPr lang="en-US" altLang="ja-JP" sz="2000" dirty="0"/>
              <a:t> Graders in November of 2023. </a:t>
            </a:r>
          </a:p>
          <a:p>
            <a:pPr>
              <a:lnSpc>
                <a:spcPct val="90000"/>
              </a:lnSpc>
              <a:defRPr/>
            </a:pPr>
            <a:r>
              <a:rPr lang="en-US" altLang="ja-JP" sz="2000" dirty="0"/>
              <a:t>C1:180, B2:160-179, B1:140-159, A2:120-139, A1:100-119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36C5F431-A9CE-8C57-8D83-C40F9777F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0" y="1713528"/>
            <a:ext cx="7618705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0559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679D2-0DE2-E73E-0C11-9F6332B64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>
            <a:extLst>
              <a:ext uri="{FF2B5EF4-FFF2-40B4-BE49-F238E27FC236}">
                <a16:creationId xmlns:a16="http://schemas.microsoft.com/office/drawing/2014/main" id="{CB70E131-AE14-3E40-2802-F12225DD9B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34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B1CE264-F719-79DC-ED4E-61F386BE4CAC}"/>
              </a:ext>
            </a:extLst>
          </p:cNvPr>
          <p:cNvSpPr txBox="1"/>
          <p:nvPr/>
        </p:nvSpPr>
        <p:spPr>
          <a:xfrm>
            <a:off x="395536" y="6167164"/>
            <a:ext cx="7075964" cy="372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ja-JP" sz="2000" b="0" i="1" dirty="0">
                <a:latin typeface="CenturyOldst" panose="02050603050705020204" pitchFamily="18" charset="0"/>
              </a:rPr>
              <a:t>x</a:t>
            </a:r>
            <a:r>
              <a:rPr lang="en-US" altLang="ja-JP" sz="2000" dirty="0"/>
              <a:t>-axis: Million Words     </a:t>
            </a:r>
            <a:r>
              <a:rPr lang="en-US" altLang="ja-JP" sz="2000" b="0" i="1" dirty="0">
                <a:latin typeface="CenturyOldst" panose="02050603050705020204" pitchFamily="18" charset="0"/>
              </a:rPr>
              <a:t>y</a:t>
            </a:r>
            <a:r>
              <a:rPr lang="en-US" altLang="ja-JP" sz="2000" dirty="0"/>
              <a:t>-axis: Cambridge </a:t>
            </a:r>
            <a:r>
              <a:rPr lang="en-US" altLang="ja-JP" sz="2000" dirty="0" err="1"/>
              <a:t>Linguaskill</a:t>
            </a:r>
            <a:r>
              <a:rPr lang="en-US" altLang="ja-JP" sz="2000" dirty="0"/>
              <a:t> Score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41C3E6B-5DB4-49BD-0494-5BDC1AB64436}"/>
              </a:ext>
            </a:extLst>
          </p:cNvPr>
          <p:cNvSpPr txBox="1"/>
          <p:nvPr/>
        </p:nvSpPr>
        <p:spPr>
          <a:xfrm>
            <a:off x="395536" y="2348881"/>
            <a:ext cx="3672408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Listening: Ave=158, </a:t>
            </a:r>
            <a:r>
              <a:rPr lang="en-US" altLang="ja-JP" sz="2400" dirty="0">
                <a:solidFill>
                  <a:srgbClr val="FF0000"/>
                </a:solidFill>
              </a:rPr>
              <a:t>r</a:t>
            </a:r>
            <a:r>
              <a:rPr kumimoji="1" lang="en-US" altLang="ja-JP" sz="2400" dirty="0">
                <a:solidFill>
                  <a:srgbClr val="FF0000"/>
                </a:solidFill>
              </a:rPr>
              <a:t>=0.43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B323EF9-7B85-082C-4B14-D22E2497E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50228"/>
            <a:ext cx="3380952" cy="190476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760BAE42-6C7B-FB7F-F6C0-71F4540355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996952"/>
            <a:ext cx="3384376" cy="2304256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32857D6-CC18-6E93-98FB-24499DE41224}"/>
              </a:ext>
            </a:extLst>
          </p:cNvPr>
          <p:cNvSpPr txBox="1"/>
          <p:nvPr/>
        </p:nvSpPr>
        <p:spPr>
          <a:xfrm>
            <a:off x="387672" y="5487614"/>
            <a:ext cx="3672408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Reading: Ave=148, </a:t>
            </a:r>
            <a:r>
              <a:rPr lang="en-US" altLang="ja-JP" sz="2400" dirty="0">
                <a:solidFill>
                  <a:srgbClr val="FF0000"/>
                </a:solidFill>
              </a:rPr>
              <a:t>r</a:t>
            </a:r>
            <a:r>
              <a:rPr kumimoji="1" lang="en-US" altLang="ja-JP" sz="2400" dirty="0">
                <a:solidFill>
                  <a:srgbClr val="FF0000"/>
                </a:solidFill>
              </a:rPr>
              <a:t>=0.32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EC6B77F-09A6-9866-AC96-B646BCEE4B73}"/>
              </a:ext>
            </a:extLst>
          </p:cNvPr>
          <p:cNvSpPr txBox="1"/>
          <p:nvPr/>
        </p:nvSpPr>
        <p:spPr>
          <a:xfrm>
            <a:off x="4759205" y="2348881"/>
            <a:ext cx="3672408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Speaking: Ave=150, </a:t>
            </a:r>
            <a:r>
              <a:rPr lang="en-US" altLang="ja-JP" sz="2400" dirty="0">
                <a:solidFill>
                  <a:srgbClr val="FF0000"/>
                </a:solidFill>
              </a:rPr>
              <a:t>r</a:t>
            </a:r>
            <a:r>
              <a:rPr kumimoji="1" lang="en-US" altLang="ja-JP" sz="2400" dirty="0">
                <a:solidFill>
                  <a:srgbClr val="FF0000"/>
                </a:solidFill>
              </a:rPr>
              <a:t>=0.31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06379305-E95B-25B8-D126-E0240668C15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9205" y="373661"/>
            <a:ext cx="3291355" cy="1857896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A269374F-F6F9-6908-0207-62E32F19747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6017" y="3052031"/>
            <a:ext cx="3456384" cy="2264676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1D7C4FC-0C77-E3F3-84BC-F98D0DD3A1EC}"/>
              </a:ext>
            </a:extLst>
          </p:cNvPr>
          <p:cNvSpPr txBox="1"/>
          <p:nvPr/>
        </p:nvSpPr>
        <p:spPr>
          <a:xfrm>
            <a:off x="4766799" y="5522056"/>
            <a:ext cx="3672408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Writing: Ave=138, </a:t>
            </a:r>
            <a:r>
              <a:rPr lang="en-US" altLang="ja-JP" sz="2400" dirty="0">
                <a:solidFill>
                  <a:srgbClr val="FF0000"/>
                </a:solidFill>
              </a:rPr>
              <a:t>r</a:t>
            </a:r>
            <a:r>
              <a:rPr kumimoji="1" lang="en-US" altLang="ja-JP" sz="2400" dirty="0">
                <a:solidFill>
                  <a:srgbClr val="FF0000"/>
                </a:solidFill>
              </a:rPr>
              <a:t>=0.32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1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B4F22-10C5-CAC7-6A99-0001068F6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2BDCC696-910B-3173-D876-F2DD89ED2C8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992888" cy="1124744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(cont’d)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950ABD1-6348-4F68-E886-1E7FD1AB1E9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1908" y="980728"/>
            <a:ext cx="8499176" cy="532859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sz="3600" b="1" dirty="0">
                <a:latin typeface="+mj-lt"/>
              </a:rPr>
              <a:t>  I was interested in teaching math with a computer algebra system and was invited to </a:t>
            </a:r>
            <a:r>
              <a:rPr lang="en-US" altLang="ja-JP" sz="3600" b="1" i="1" dirty="0">
                <a:latin typeface="+mj-lt"/>
              </a:rPr>
              <a:t>Teachers Teaching with Technology Meeting </a:t>
            </a:r>
            <a:r>
              <a:rPr lang="en-US" altLang="ja-JP" sz="3600" b="1" dirty="0">
                <a:latin typeface="+mj-lt"/>
              </a:rPr>
              <a:t>in Ohio </a:t>
            </a:r>
            <a:r>
              <a:rPr lang="en-US" altLang="ja-JP" sz="3600" b="1" dirty="0">
                <a:solidFill>
                  <a:srgbClr val="FF0000"/>
                </a:solidFill>
                <a:latin typeface="+mj-lt"/>
              </a:rPr>
              <a:t>in 1995</a:t>
            </a:r>
            <a:r>
              <a:rPr lang="en-US" altLang="ja-JP" sz="3600" b="1" dirty="0">
                <a:latin typeface="+mj-lt"/>
              </a:rPr>
              <a:t>. Six Japanese math teachers were invited, and the teachers from abroad were asked to give short speeches in English. </a:t>
            </a:r>
            <a:r>
              <a:rPr lang="en-US" altLang="ja-JP" sz="3600" b="1" dirty="0">
                <a:solidFill>
                  <a:srgbClr val="FF0000"/>
                </a:solidFill>
                <a:latin typeface="+mj-lt"/>
              </a:rPr>
              <a:t>The Japanese teachers all gave speeches and were followed by a Swedish teacher</a:t>
            </a:r>
            <a:r>
              <a:rPr lang="en-US" altLang="ja-JP" sz="3600" b="1" dirty="0">
                <a:latin typeface="+mj-lt"/>
              </a:rPr>
              <a:t>. He said, “Please, rest assured. </a:t>
            </a:r>
            <a:r>
              <a:rPr lang="en-US" altLang="ja-JP" sz="3600" b="1" dirty="0">
                <a:solidFill>
                  <a:schemeClr val="tx2"/>
                </a:solidFill>
                <a:latin typeface="+mj-lt"/>
              </a:rPr>
              <a:t>I will speak in 100% comprehensible English</a:t>
            </a:r>
            <a:r>
              <a:rPr lang="en-US" altLang="ja-JP" sz="3600" b="1" dirty="0">
                <a:latin typeface="+mj-lt"/>
              </a:rPr>
              <a:t>.”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E91913-7EB1-4DB0-54A9-E2BBDF355C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6256" y="6461720"/>
            <a:ext cx="1905000" cy="39628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fld id="{486870BB-4BDE-4B50-A5F8-1FD6DDCD678D}" type="slidenum">
              <a:rPr kumimoji="0" lang="en-US" altLang="ja-JP" b="0" smtClean="0">
                <a:solidFill>
                  <a:schemeClr val="tx1"/>
                </a:solidFill>
              </a:rPr>
              <a:pPr eaLnBrk="1" hangingPunct="1"/>
              <a:t>4</a:t>
            </a:fld>
            <a:endParaRPr kumimoji="0" lang="en-US" altLang="ja-JP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33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D11D3-DCAC-4B83-8602-B39F72035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9A031CF0-AAED-EFEF-3E01-F80DD53032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992888" cy="1124744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(cont’d)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459BC55-5976-B005-1AAC-CEA7675B41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30424" y="980728"/>
            <a:ext cx="8499176" cy="532859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sz="3600" b="1" dirty="0">
                <a:latin typeface="+mj-lt"/>
              </a:rPr>
              <a:t>  </a:t>
            </a:r>
            <a:r>
              <a:rPr lang="en-US" altLang="ja-JP" sz="3600" b="1" dirty="0">
                <a:solidFill>
                  <a:schemeClr val="tx2"/>
                </a:solidFill>
                <a:latin typeface="+mj-lt"/>
              </a:rPr>
              <a:t>He was so rude that we all got angry</a:t>
            </a:r>
            <a:r>
              <a:rPr lang="en-US" altLang="ja-JP" sz="3600" b="1" dirty="0">
                <a:latin typeface="+mj-lt"/>
              </a:rPr>
              <a:t>, but I must agree our speeches were indeed terrible. As I was the CEO of my own </a:t>
            </a:r>
            <a:r>
              <a:rPr lang="en-US" altLang="ja-JP" sz="3600" b="1" dirty="0" err="1">
                <a:latin typeface="+mj-lt"/>
              </a:rPr>
              <a:t>juku</a:t>
            </a:r>
            <a:r>
              <a:rPr lang="en-US" altLang="ja-JP" sz="3600" b="1" dirty="0">
                <a:latin typeface="+mj-lt"/>
              </a:rPr>
              <a:t>, I decided that we had to improve our English program so that none of our graduates would experience such  humiliation. </a:t>
            </a:r>
            <a:r>
              <a:rPr lang="en-US" altLang="ja-JP" sz="3600" b="1" dirty="0">
                <a:solidFill>
                  <a:srgbClr val="0000FF"/>
                </a:solidFill>
                <a:latin typeface="+mj-lt"/>
              </a:rPr>
              <a:t>I studied a lot of methods of teaching English for 5 years</a:t>
            </a:r>
            <a:r>
              <a:rPr lang="en-US" altLang="ja-JP" sz="3600" b="1" dirty="0">
                <a:latin typeface="+mj-lt"/>
              </a:rPr>
              <a:t>. Finally I came to the conclusion that reading a lot of easy books might benefit Japanese students.</a:t>
            </a:r>
            <a:endParaRPr lang="en-US" altLang="ja-JP" sz="36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B30ED7-D57A-3438-FE4F-DFB7CA6331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6256" y="6461720"/>
            <a:ext cx="1905000" cy="39628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29731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7EE2E-9DC9-D234-91CE-CF19A04D7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362B5331-CF79-8665-7A65-C68DF7CF21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992888" cy="1124744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(cont’d)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17CDC6C-B0BD-8C7E-82D1-3E6F122441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95536" y="980728"/>
            <a:ext cx="8534064" cy="5256584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sz="3600" b="1" dirty="0">
                <a:latin typeface="+mj-lt"/>
              </a:rPr>
              <a:t>  </a:t>
            </a:r>
            <a:r>
              <a:rPr lang="en-US" altLang="ja-JP" sz="3400" b="1" dirty="0">
                <a:latin typeface="+mj-lt"/>
              </a:rPr>
              <a:t>I met 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Mr. </a:t>
            </a:r>
            <a:r>
              <a:rPr lang="en-US" altLang="ja-JP" sz="3400" b="1" dirty="0" err="1">
                <a:solidFill>
                  <a:srgbClr val="FF0000"/>
                </a:solidFill>
                <a:latin typeface="+mj-lt"/>
              </a:rPr>
              <a:t>Kunihide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 Sakai </a:t>
            </a:r>
            <a:r>
              <a:rPr lang="en-US" altLang="ja-JP" sz="3400" b="1" dirty="0">
                <a:latin typeface="+mj-lt"/>
              </a:rPr>
              <a:t>and started extensive reading myself. I started with very easy books and read a million  words in three months. 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In 2001</a:t>
            </a:r>
            <a:r>
              <a:rPr lang="en-US" altLang="ja-JP" sz="3400" b="1" dirty="0">
                <a:latin typeface="+mj-lt"/>
              </a:rPr>
              <a:t>, Mr. Sakai and I founded the 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SSS Extensive Reading Study Group</a:t>
            </a:r>
            <a:r>
              <a:rPr lang="en-US" altLang="ja-JP" sz="3400" b="1" dirty="0">
                <a:latin typeface="+mj-lt"/>
              </a:rPr>
              <a:t>, and advocated for the 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Start with Simple Stories</a:t>
            </a:r>
            <a:r>
              <a:rPr lang="en-US" altLang="ja-JP" sz="3400" b="1" dirty="0">
                <a:latin typeface="+mj-lt"/>
              </a:rPr>
              <a:t> method under the slogan “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Just Read One Million Words!</a:t>
            </a:r>
            <a:r>
              <a:rPr lang="en-US" altLang="ja-JP" sz="3400" b="1" dirty="0">
                <a:latin typeface="+mj-lt"/>
              </a:rPr>
              <a:t>”  We created the 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YL</a:t>
            </a:r>
            <a:r>
              <a:rPr lang="en-US" altLang="ja-JP" sz="3400" b="1" dirty="0">
                <a:solidFill>
                  <a:srgbClr val="0000FF"/>
                </a:solidFill>
                <a:latin typeface="+mj-lt"/>
              </a:rPr>
              <a:t>(</a:t>
            </a:r>
            <a:r>
              <a:rPr lang="en-US" altLang="ja-JP" sz="3400" b="1" dirty="0" err="1">
                <a:solidFill>
                  <a:srgbClr val="0000FF"/>
                </a:solidFill>
                <a:latin typeface="+mj-lt"/>
              </a:rPr>
              <a:t>Yomiyasusa</a:t>
            </a:r>
            <a:r>
              <a:rPr lang="en-US" altLang="ja-JP" sz="3400" b="1" dirty="0">
                <a:solidFill>
                  <a:srgbClr val="0000FF"/>
                </a:solidFill>
                <a:latin typeface="+mj-lt"/>
              </a:rPr>
              <a:t> Level) </a:t>
            </a:r>
            <a:r>
              <a:rPr lang="en-US" altLang="ja-JP" sz="3400" b="1" dirty="0">
                <a:latin typeface="+mj-lt"/>
              </a:rPr>
              <a:t>and </a:t>
            </a:r>
            <a:r>
              <a:rPr lang="en-US" altLang="ja-JP" sz="3400" b="1" dirty="0">
                <a:solidFill>
                  <a:srgbClr val="FF0000"/>
                </a:solidFill>
              </a:rPr>
              <a:t>SSS</a:t>
            </a:r>
            <a:r>
              <a:rPr lang="en-US" altLang="ja-JP" sz="3400" b="1" dirty="0">
                <a:solidFill>
                  <a:schemeClr val="tx2"/>
                </a:solidFill>
              </a:rPr>
              <a:t>(</a:t>
            </a:r>
            <a:r>
              <a:rPr lang="en-US" altLang="ja-JP" sz="3400" b="1" i="1" dirty="0">
                <a:solidFill>
                  <a:srgbClr val="0000FF"/>
                </a:solidFill>
                <a:latin typeface="+mj-lt"/>
              </a:rPr>
              <a:t>Start with Simple Stories</a:t>
            </a:r>
            <a:r>
              <a:rPr lang="en-US" altLang="ja-JP" sz="3400" b="1" dirty="0">
                <a:solidFill>
                  <a:srgbClr val="0000FF"/>
                </a:solidFill>
                <a:latin typeface="+mj-lt"/>
              </a:rPr>
              <a:t>) </a:t>
            </a:r>
            <a:r>
              <a:rPr lang="en-US" altLang="ja-JP" sz="3400" b="1" dirty="0">
                <a:latin typeface="+mj-lt"/>
              </a:rPr>
              <a:t>systems and SEG started teaching English through ER 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in 2002</a:t>
            </a:r>
            <a:r>
              <a:rPr lang="en-US" altLang="ja-JP" sz="3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.</a:t>
            </a:r>
            <a:r>
              <a:rPr lang="en-US" altLang="ja-JP" sz="3400" b="1" dirty="0">
                <a:latin typeface="+mj-lt"/>
              </a:rPr>
              <a:t>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DB47E5-6205-1476-8163-36959BA6CA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6256" y="6461720"/>
            <a:ext cx="1905000" cy="39628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979442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DEAB0-37C0-98D1-2B49-279CB1823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49DBFBF8-4B1B-DA86-16C1-15BD023B7DC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992888" cy="1124744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rgbClr val="FF0000"/>
                </a:solidFill>
                <a:ea typeface="+mn-ea"/>
              </a:rPr>
              <a:t>(cont’d)</a:t>
            </a:r>
            <a:endParaRPr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4EFA09C-D6D0-FA4D-7752-AE9E0624773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95536" y="980728"/>
            <a:ext cx="8534064" cy="5256584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sz="3600" b="1" dirty="0">
                <a:latin typeface="+mj-lt"/>
              </a:rPr>
              <a:t>  </a:t>
            </a:r>
            <a:r>
              <a:rPr lang="en-US" altLang="ja-JP" sz="3600" b="1" dirty="0">
                <a:solidFill>
                  <a:srgbClr val="FF0000"/>
                </a:solidFill>
                <a:latin typeface="+mj-lt"/>
              </a:rPr>
              <a:t>In 2001</a:t>
            </a:r>
            <a:r>
              <a:rPr lang="en-US" altLang="ja-JP" sz="3600" b="1" dirty="0">
                <a:latin typeface="+mj-lt"/>
              </a:rPr>
              <a:t>,</a:t>
            </a:r>
            <a:r>
              <a:rPr lang="en-US" altLang="ja-JP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ja-JP" sz="3400" b="1" dirty="0">
                <a:latin typeface="+mj-lt"/>
              </a:rPr>
              <a:t>I also met 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Dr. Stephen Krashen </a:t>
            </a:r>
            <a:r>
              <a:rPr lang="en-US" altLang="ja-JP" sz="3400" b="1" dirty="0">
                <a:latin typeface="+mj-lt"/>
              </a:rPr>
              <a:t>and asked him if he thought ‘i-1’ input was useful for learners. He said yes, and I felt reassured that the SSS method would be successful. I also met </a:t>
            </a:r>
            <a:r>
              <a:rPr lang="en-US" altLang="ja-JP" sz="3400" b="1" dirty="0">
                <a:solidFill>
                  <a:srgbClr val="FF0000"/>
                </a:solidFill>
                <a:latin typeface="+mj-lt"/>
              </a:rPr>
              <a:t>Dr. Beniko Mason </a:t>
            </a:r>
            <a:r>
              <a:rPr lang="en-US" altLang="ja-JP" sz="3400" b="1" dirty="0">
                <a:latin typeface="+mj-lt"/>
              </a:rPr>
              <a:t>and went to observe a class at her uni. Her lesson was excellent but it was not an ER class. At that time, as far as I know, only </a:t>
            </a:r>
            <a:r>
              <a:rPr lang="en-US" altLang="ja-JP" sz="3400" b="1" dirty="0"/>
              <a:t>Mr. Sakai’s </a:t>
            </a:r>
            <a:r>
              <a:rPr lang="en-US" altLang="ja-JP" sz="3400" b="1" dirty="0" err="1"/>
              <a:t>uni</a:t>
            </a:r>
            <a:r>
              <a:rPr lang="en-US" altLang="ja-JP" sz="3400" b="1" dirty="0"/>
              <a:t> classes and those at SEG </a:t>
            </a:r>
            <a:r>
              <a:rPr lang="en-US" altLang="ja-JP" sz="3400" b="1" dirty="0">
                <a:latin typeface="+mj-lt"/>
              </a:rPr>
              <a:t> were taught entirely through ER. I observed and helped his </a:t>
            </a:r>
            <a:r>
              <a:rPr lang="en-US" altLang="ja-JP" sz="3400" b="1" dirty="0" err="1">
                <a:latin typeface="+mj-lt"/>
              </a:rPr>
              <a:t>uni</a:t>
            </a:r>
            <a:r>
              <a:rPr lang="en-US" altLang="ja-JP" sz="3400" b="1" dirty="0">
                <a:latin typeface="+mj-lt"/>
              </a:rPr>
              <a:t> classes for a year.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462F5F-565A-62F0-6E85-704B8DAC9A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6256" y="6461720"/>
            <a:ext cx="1905000" cy="39628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rgbClr val="FF0000"/>
                </a:solidFill>
              </a:rPr>
              <a:t>6a</a:t>
            </a:r>
          </a:p>
        </p:txBody>
      </p:sp>
    </p:spTree>
    <p:extLst>
      <p:ext uri="{BB962C8B-B14F-4D97-AF65-F5344CB8AC3E}">
        <p14:creationId xmlns:p14="http://schemas.microsoft.com/office/powerpoint/2010/main" val="1866112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E75E2-FC7B-5D45-4F82-A1FC135EA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1CABD1E0-36F2-6A71-7716-E81F58EE1E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992888" cy="1124744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(cont’d)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5E5A7C9-1E86-62AF-DE6A-5662EA51A73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9552" y="908720"/>
            <a:ext cx="8713576" cy="532859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sz="3400" b="1" dirty="0">
                <a:latin typeface="+mj-lt"/>
              </a:rPr>
              <a:t> Mr. Sakai and I both support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400" b="1" dirty="0">
                <a:latin typeface="+mj-lt"/>
              </a:rPr>
              <a:t>   (1) Comprehensible Input Hypothesis,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400" b="1" dirty="0">
                <a:latin typeface="+mj-lt"/>
              </a:rPr>
              <a:t>   (2) Start with Simple Stories method.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400" b="1" dirty="0">
                <a:latin typeface="+mj-lt"/>
              </a:rPr>
              <a:t>However, we have different opinions on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400" b="1" dirty="0">
                <a:latin typeface="+mj-lt"/>
              </a:rPr>
              <a:t>   (3)</a:t>
            </a:r>
            <a:r>
              <a:rPr lang="en-US" altLang="ja-JP" sz="3400" b="1" dirty="0"/>
              <a:t> S-to-S Interaction, </a:t>
            </a:r>
            <a:endParaRPr lang="en-US" altLang="ja-JP" sz="3400" b="1" dirty="0">
              <a:latin typeface="+mj-lt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ja-JP" sz="3400" b="1" dirty="0">
                <a:latin typeface="+mj-lt"/>
              </a:rPr>
              <a:t>   (4) </a:t>
            </a:r>
            <a:r>
              <a:rPr lang="en-US" altLang="ja-JP" sz="3400" b="1" dirty="0"/>
              <a:t>Explicit Teaching,</a:t>
            </a:r>
            <a:endParaRPr lang="en-US" altLang="ja-JP" sz="3400" b="1" dirty="0">
              <a:latin typeface="+mj-lt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ja-JP" sz="3400" b="1" dirty="0">
                <a:latin typeface="+mj-lt"/>
              </a:rPr>
              <a:t>   (5) Intensive Reading.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400" b="1" dirty="0">
                <a:latin typeface="+mj-lt"/>
              </a:rPr>
              <a:t>Contrary to Mr. Sakai, I think (3)-(5) might also benefit the students in addition to ER.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400" b="1" dirty="0">
                <a:latin typeface="+mj-lt"/>
              </a:rPr>
              <a:t>Our program is based on all of the above.</a:t>
            </a:r>
          </a:p>
          <a:p>
            <a:pPr algn="l" eaLnBrk="1" hangingPunct="1">
              <a:lnSpc>
                <a:spcPct val="90000"/>
              </a:lnSpc>
            </a:pPr>
            <a:endParaRPr lang="en-US" altLang="ja-JP" sz="3600" b="1" dirty="0">
              <a:latin typeface="+mj-lt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7095FB-0547-18E7-1583-AB5DED4A30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76256" y="6461720"/>
            <a:ext cx="1905000" cy="39628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248937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0"/>
            <a:ext cx="7992888" cy="1124744"/>
          </a:xfrm>
        </p:spPr>
        <p:txBody>
          <a:bodyPr/>
          <a:lstStyle/>
          <a:p>
            <a:pPr eaLnBrk="1" hangingPunct="1"/>
            <a:r>
              <a:rPr lang="en-US" altLang="ja-JP" b="1" dirty="0">
                <a:solidFill>
                  <a:schemeClr val="tx2"/>
                </a:solidFill>
                <a:ea typeface="+mn-ea"/>
              </a:rPr>
              <a:t>Our ER English Program</a:t>
            </a:r>
            <a:endParaRPr lang="ja-JP" altLang="en-US" b="1" dirty="0">
              <a:solidFill>
                <a:schemeClr val="tx2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5312" y="1340768"/>
            <a:ext cx="8499176" cy="532859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ja-JP" b="1" dirty="0"/>
              <a:t>1   Grade 7 to Grade 12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/>
              <a:t>2   For 7</a:t>
            </a:r>
            <a:r>
              <a:rPr lang="en-US" altLang="ja-JP" b="1" baseline="30000" dirty="0"/>
              <a:t>th</a:t>
            </a:r>
            <a:r>
              <a:rPr lang="en-US" altLang="ja-JP" b="1" dirty="0"/>
              <a:t> graders to 10</a:t>
            </a:r>
            <a:r>
              <a:rPr lang="en-US" altLang="ja-JP" b="1" baseline="30000" dirty="0"/>
              <a:t>th</a:t>
            </a:r>
            <a:r>
              <a:rPr lang="en-US" altLang="ja-JP" b="1" dirty="0"/>
              <a:t> graders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b="1" dirty="0"/>
              <a:t>        </a:t>
            </a:r>
            <a:r>
              <a:rPr lang="en-US" altLang="ja-JP" b="1" dirty="0">
                <a:solidFill>
                  <a:srgbClr val="FF0000"/>
                </a:solidFill>
              </a:rPr>
              <a:t>ER 80 min </a:t>
            </a:r>
            <a:r>
              <a:rPr lang="ja-JP" altLang="en-US" b="1" dirty="0"/>
              <a:t>＋</a:t>
            </a:r>
            <a:r>
              <a:rPr lang="ja-JP" altLang="en-US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b="1" dirty="0">
                <a:solidFill>
                  <a:srgbClr val="FF0000"/>
                </a:solidFill>
              </a:rPr>
              <a:t>OC 80 min</a:t>
            </a:r>
          </a:p>
          <a:p>
            <a:pPr algn="l" eaLnBrk="1" hangingPunct="1">
              <a:lnSpc>
                <a:spcPts val="2800"/>
              </a:lnSpc>
            </a:pPr>
            <a:r>
              <a:rPr lang="ja-JP" altLang="en-US" b="1" dirty="0"/>
              <a:t>　  </a:t>
            </a:r>
            <a:r>
              <a:rPr lang="en-US" altLang="ja-JP" b="1" dirty="0"/>
              <a:t>For 11</a:t>
            </a:r>
            <a:r>
              <a:rPr lang="en-US" altLang="ja-JP" b="1" baseline="30000" dirty="0"/>
              <a:t>th</a:t>
            </a:r>
            <a:r>
              <a:rPr lang="en-US" altLang="ja-JP" b="1" dirty="0"/>
              <a:t> graders  </a:t>
            </a:r>
            <a:r>
              <a:rPr lang="en-US" altLang="ja-JP" b="1" dirty="0">
                <a:solidFill>
                  <a:srgbClr val="FF0000"/>
                </a:solidFill>
              </a:rPr>
              <a:t>ER</a:t>
            </a:r>
            <a:r>
              <a:rPr lang="en-US" altLang="ja-JP" b="1" dirty="0"/>
              <a:t> </a:t>
            </a:r>
            <a:r>
              <a:rPr lang="en-US" altLang="ja-JP" b="1" dirty="0">
                <a:solidFill>
                  <a:srgbClr val="FF0000"/>
                </a:solidFill>
              </a:rPr>
              <a:t>90min</a:t>
            </a:r>
            <a:r>
              <a:rPr lang="en-US" altLang="ja-JP" b="1" dirty="0"/>
              <a:t> +</a:t>
            </a: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b="1" dirty="0">
                <a:solidFill>
                  <a:srgbClr val="FF0000"/>
                </a:solidFill>
              </a:rPr>
              <a:t>OC</a:t>
            </a: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b="1" dirty="0">
                <a:solidFill>
                  <a:srgbClr val="FF0000"/>
                </a:solidFill>
              </a:rPr>
              <a:t>90 min</a:t>
            </a:r>
          </a:p>
          <a:p>
            <a:pPr algn="l" eaLnBrk="1" hangingPunct="1">
              <a:lnSpc>
                <a:spcPct val="90000"/>
              </a:lnSpc>
            </a:pPr>
            <a:r>
              <a:rPr lang="ja-JP" altLang="en-US" b="1" dirty="0"/>
              <a:t>　  </a:t>
            </a:r>
            <a:r>
              <a:rPr lang="en-US" altLang="ja-JP" b="1" dirty="0"/>
              <a:t>For 12</a:t>
            </a:r>
            <a:r>
              <a:rPr lang="en-US" altLang="ja-JP" b="1" baseline="30000" dirty="0"/>
              <a:t>th</a:t>
            </a:r>
            <a:r>
              <a:rPr lang="en-US" altLang="ja-JP" b="1" dirty="0"/>
              <a:t> graders </a:t>
            </a:r>
            <a:r>
              <a:rPr lang="en-US" altLang="ja-JP" b="1" dirty="0">
                <a:solidFill>
                  <a:srgbClr val="FF0000"/>
                </a:solidFill>
              </a:rPr>
              <a:t>ER</a:t>
            </a:r>
            <a:r>
              <a:rPr lang="en-US" altLang="ja-JP" b="1" dirty="0"/>
              <a:t> </a:t>
            </a:r>
            <a:r>
              <a:rPr lang="en-US" altLang="ja-JP" b="1" dirty="0">
                <a:solidFill>
                  <a:srgbClr val="FF0000"/>
                </a:solidFill>
              </a:rPr>
              <a:t>90min</a:t>
            </a:r>
            <a:r>
              <a:rPr lang="en-US" altLang="ja-JP" b="1" dirty="0"/>
              <a:t> +</a:t>
            </a:r>
            <a:r>
              <a:rPr lang="en-US" altLang="ja-JP" b="1" dirty="0">
                <a:solidFill>
                  <a:schemeClr val="tx2"/>
                </a:solidFill>
              </a:rPr>
              <a:t> </a:t>
            </a:r>
            <a:r>
              <a:rPr lang="en-US" altLang="ja-JP" b="1" dirty="0">
                <a:solidFill>
                  <a:srgbClr val="FF0000"/>
                </a:solidFill>
              </a:rPr>
              <a:t>UEEP</a:t>
            </a:r>
            <a:r>
              <a:rPr lang="en-US" altLang="ja-JP" b="1" dirty="0">
                <a:solidFill>
                  <a:schemeClr val="tx2"/>
                </a:solidFill>
              </a:rPr>
              <a:t> </a:t>
            </a:r>
            <a:r>
              <a:rPr lang="en-US" altLang="ja-JP" b="1" dirty="0">
                <a:solidFill>
                  <a:srgbClr val="FF0000"/>
                </a:solidFill>
              </a:rPr>
              <a:t>90min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2400" b="1" dirty="0"/>
              <a:t>        (</a:t>
            </a:r>
            <a:r>
              <a:rPr lang="en-US" altLang="ja-JP" sz="2400" b="1" dirty="0">
                <a:solidFill>
                  <a:srgbClr val="FF0000"/>
                </a:solidFill>
              </a:rPr>
              <a:t>UEEP</a:t>
            </a:r>
            <a:r>
              <a:rPr lang="en-US" altLang="ja-JP" sz="2400" b="1" dirty="0"/>
              <a:t>=University Entrance Exam Preparation)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600" b="1" dirty="0"/>
              <a:t>3  </a:t>
            </a:r>
            <a:r>
              <a:rPr lang="en-US" altLang="ja-JP" sz="3600" b="1" dirty="0">
                <a:solidFill>
                  <a:srgbClr val="FF0000"/>
                </a:solidFill>
              </a:rPr>
              <a:t>50 lessons </a:t>
            </a:r>
            <a:r>
              <a:rPr lang="en-US" altLang="ja-JP" sz="3600" b="1" dirty="0"/>
              <a:t>in a year </a:t>
            </a:r>
            <a:r>
              <a:rPr lang="en-US" altLang="ja-JP" sz="2800" b="1" dirty="0"/>
              <a:t>(except Grade 12)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2800" b="1" dirty="0"/>
              <a:t>      31 weekly lessons  + 19 seasonal lessons 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600" b="1" dirty="0"/>
              <a:t>4  The average number of students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ja-JP" sz="3600" b="1" dirty="0"/>
              <a:t>    in a class is </a:t>
            </a:r>
            <a:r>
              <a:rPr lang="en-US" altLang="ja-JP" sz="3600" b="1" dirty="0">
                <a:solidFill>
                  <a:srgbClr val="FF0000"/>
                </a:solidFill>
              </a:rPr>
              <a:t>12</a:t>
            </a:r>
            <a:r>
              <a:rPr lang="en-US" altLang="ja-JP" sz="3600" b="1" dirty="0"/>
              <a:t>.</a:t>
            </a:r>
            <a:endParaRPr lang="en-US" altLang="ja-JP" sz="3600" dirty="0">
              <a:solidFill>
                <a:srgbClr val="FF0000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US" altLang="ja-JP" sz="4000" dirty="0"/>
          </a:p>
          <a:p>
            <a:pPr algn="l" eaLnBrk="1" hangingPunct="1">
              <a:lnSpc>
                <a:spcPct val="90000"/>
              </a:lnSpc>
            </a:pPr>
            <a:endParaRPr lang="en-US" altLang="ja-JP" sz="2800" dirty="0">
              <a:solidFill>
                <a:srgbClr val="FF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>
            <a:lvl1pPr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20018"/>
                </a:solidFill>
                <a:latin typeface="Garamond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kumimoji="0" lang="en-US" altLang="ja-JP" b="0" dirty="0">
                <a:solidFill>
                  <a:schemeClr val="tx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651946398"/>
      </p:ext>
    </p:extLst>
  </p:cSld>
  <p:clrMapOvr>
    <a:masterClrMapping/>
  </p:clrMapOvr>
</p:sld>
</file>

<file path=ppt/theme/theme1.xml><?xml version="1.0" encoding="utf-8"?>
<a:theme xmlns:a="http://schemas.openxmlformats.org/drawingml/2006/main" name="Ricepaper2">
  <a:themeElements>
    <a:clrScheme name="">
      <a:dk1>
        <a:srgbClr val="020018"/>
      </a:dk1>
      <a:lt1>
        <a:srgbClr val="CCFFFF"/>
      </a:lt1>
      <a:dk2>
        <a:srgbClr val="0000FF"/>
      </a:dk2>
      <a:lt2>
        <a:srgbClr val="EAC99E"/>
      </a:lt2>
      <a:accent1>
        <a:srgbClr val="FAF3EA"/>
      </a:accent1>
      <a:accent2>
        <a:srgbClr val="E40822"/>
      </a:accent2>
      <a:accent3>
        <a:srgbClr val="E2FFFF"/>
      </a:accent3>
      <a:accent4>
        <a:srgbClr val="010013"/>
      </a:accent4>
      <a:accent5>
        <a:srgbClr val="FCF8F3"/>
      </a:accent5>
      <a:accent6>
        <a:srgbClr val="CF061E"/>
      </a:accent6>
      <a:hlink>
        <a:srgbClr val="D69640"/>
      </a:hlink>
      <a:folHlink>
        <a:srgbClr val="969696"/>
      </a:folHlink>
    </a:clrScheme>
    <a:fontScheme name="Ricepaper2">
      <a:majorFont>
        <a:latin typeface="Garamond"/>
        <a:ea typeface="ＭＳ Ｐゴシック"/>
        <a:cs typeface=""/>
      </a:majorFont>
      <a:minorFont>
        <a:latin typeface="Garamond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1" i="0" u="none" strike="noStrike" cap="none" normalizeH="0" baseline="0" smtClean="0">
            <a:ln>
              <a:noFill/>
            </a:ln>
            <a:solidFill>
              <a:srgbClr val="020018"/>
            </a:solidFill>
            <a:effectLst/>
            <a:latin typeface="Garamond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1" i="0" u="none" strike="noStrike" cap="none" normalizeH="0" baseline="0" smtClean="0">
            <a:ln>
              <a:noFill/>
            </a:ln>
            <a:solidFill>
              <a:srgbClr val="020018"/>
            </a:solidFill>
            <a:effectLst/>
            <a:latin typeface="Garamond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Ricepaper2 1">
        <a:dk1>
          <a:srgbClr val="674517"/>
        </a:dk1>
        <a:lt1>
          <a:srgbClr val="F6E8D6"/>
        </a:lt1>
        <a:dk2>
          <a:srgbClr val="4D4D4D"/>
        </a:dk2>
        <a:lt2>
          <a:srgbClr val="EAC99E"/>
        </a:lt2>
        <a:accent1>
          <a:srgbClr val="FAF3EA"/>
        </a:accent1>
        <a:accent2>
          <a:srgbClr val="D9988D"/>
        </a:accent2>
        <a:accent3>
          <a:srgbClr val="FAF2E8"/>
        </a:accent3>
        <a:accent4>
          <a:srgbClr val="573A12"/>
        </a:accent4>
        <a:accent5>
          <a:srgbClr val="FCF8F3"/>
        </a:accent5>
        <a:accent6>
          <a:srgbClr val="C4897F"/>
        </a:accent6>
        <a:hlink>
          <a:srgbClr val="D6964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2 2">
        <a:dk1>
          <a:srgbClr val="343458"/>
        </a:dk1>
        <a:lt1>
          <a:srgbClr val="F6E8D6"/>
        </a:lt1>
        <a:dk2>
          <a:srgbClr val="545490"/>
        </a:dk2>
        <a:lt2>
          <a:srgbClr val="EAC99E"/>
        </a:lt2>
        <a:accent1>
          <a:srgbClr val="FAF3EA"/>
        </a:accent1>
        <a:accent2>
          <a:srgbClr val="9F9FBF"/>
        </a:accent2>
        <a:accent3>
          <a:srgbClr val="FAF2E8"/>
        </a:accent3>
        <a:accent4>
          <a:srgbClr val="2B2B4A"/>
        </a:accent4>
        <a:accent5>
          <a:srgbClr val="FCF8F3"/>
        </a:accent5>
        <a:accent6>
          <a:srgbClr val="9090AD"/>
        </a:accent6>
        <a:hlink>
          <a:srgbClr val="D3A21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2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EAEAEA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AEAEAE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2 4">
        <a:dk1>
          <a:srgbClr val="2E402A"/>
        </a:dk1>
        <a:lt1>
          <a:srgbClr val="F6E8D6"/>
        </a:lt1>
        <a:dk2>
          <a:srgbClr val="5A7C52"/>
        </a:dk2>
        <a:lt2>
          <a:srgbClr val="EAC99E"/>
        </a:lt2>
        <a:accent1>
          <a:srgbClr val="FAF3EA"/>
        </a:accent1>
        <a:accent2>
          <a:srgbClr val="9FBFA2"/>
        </a:accent2>
        <a:accent3>
          <a:srgbClr val="FAF2E8"/>
        </a:accent3>
        <a:accent4>
          <a:srgbClr val="263522"/>
        </a:accent4>
        <a:accent5>
          <a:srgbClr val="FCF8F3"/>
        </a:accent5>
        <a:accent6>
          <a:srgbClr val="90AD92"/>
        </a:accent6>
        <a:hlink>
          <a:srgbClr val="D3A21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Ricepaper2">
  <a:themeElements>
    <a:clrScheme name="">
      <a:dk1>
        <a:srgbClr val="020018"/>
      </a:dk1>
      <a:lt1>
        <a:srgbClr val="CCFFFF"/>
      </a:lt1>
      <a:dk2>
        <a:srgbClr val="0000FF"/>
      </a:dk2>
      <a:lt2>
        <a:srgbClr val="EAC99E"/>
      </a:lt2>
      <a:accent1>
        <a:srgbClr val="FAF3EA"/>
      </a:accent1>
      <a:accent2>
        <a:srgbClr val="E40822"/>
      </a:accent2>
      <a:accent3>
        <a:srgbClr val="E2FFFF"/>
      </a:accent3>
      <a:accent4>
        <a:srgbClr val="010013"/>
      </a:accent4>
      <a:accent5>
        <a:srgbClr val="FCF8F3"/>
      </a:accent5>
      <a:accent6>
        <a:srgbClr val="CF061E"/>
      </a:accent6>
      <a:hlink>
        <a:srgbClr val="D69640"/>
      </a:hlink>
      <a:folHlink>
        <a:srgbClr val="969696"/>
      </a:folHlink>
    </a:clrScheme>
    <a:fontScheme name="Ricepaper2">
      <a:majorFont>
        <a:latin typeface="Garamond"/>
        <a:ea typeface="ＭＳ Ｐゴシック"/>
        <a:cs typeface=""/>
      </a:majorFont>
      <a:minorFont>
        <a:latin typeface="Garamond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1" i="0" u="none" strike="noStrike" cap="none" normalizeH="0" baseline="0" smtClean="0">
            <a:ln>
              <a:noFill/>
            </a:ln>
            <a:solidFill>
              <a:srgbClr val="020018"/>
            </a:solidFill>
            <a:effectLst/>
            <a:latin typeface="Garamond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>
                  <a:alpha val="50000"/>
                </a:schemeClr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1" i="0" u="none" strike="noStrike" cap="none" normalizeH="0" baseline="0" smtClean="0">
            <a:ln>
              <a:noFill/>
            </a:ln>
            <a:solidFill>
              <a:srgbClr val="020018"/>
            </a:solidFill>
            <a:effectLst/>
            <a:latin typeface="Garamond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Ricepaper2 1">
        <a:dk1>
          <a:srgbClr val="674517"/>
        </a:dk1>
        <a:lt1>
          <a:srgbClr val="F6E8D6"/>
        </a:lt1>
        <a:dk2>
          <a:srgbClr val="4D4D4D"/>
        </a:dk2>
        <a:lt2>
          <a:srgbClr val="EAC99E"/>
        </a:lt2>
        <a:accent1>
          <a:srgbClr val="FAF3EA"/>
        </a:accent1>
        <a:accent2>
          <a:srgbClr val="D9988D"/>
        </a:accent2>
        <a:accent3>
          <a:srgbClr val="FAF2E8"/>
        </a:accent3>
        <a:accent4>
          <a:srgbClr val="573A12"/>
        </a:accent4>
        <a:accent5>
          <a:srgbClr val="FCF8F3"/>
        </a:accent5>
        <a:accent6>
          <a:srgbClr val="C4897F"/>
        </a:accent6>
        <a:hlink>
          <a:srgbClr val="D6964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2 2">
        <a:dk1>
          <a:srgbClr val="343458"/>
        </a:dk1>
        <a:lt1>
          <a:srgbClr val="F6E8D6"/>
        </a:lt1>
        <a:dk2>
          <a:srgbClr val="545490"/>
        </a:dk2>
        <a:lt2>
          <a:srgbClr val="EAC99E"/>
        </a:lt2>
        <a:accent1>
          <a:srgbClr val="FAF3EA"/>
        </a:accent1>
        <a:accent2>
          <a:srgbClr val="9F9FBF"/>
        </a:accent2>
        <a:accent3>
          <a:srgbClr val="FAF2E8"/>
        </a:accent3>
        <a:accent4>
          <a:srgbClr val="2B2B4A"/>
        </a:accent4>
        <a:accent5>
          <a:srgbClr val="FCF8F3"/>
        </a:accent5>
        <a:accent6>
          <a:srgbClr val="9090AD"/>
        </a:accent6>
        <a:hlink>
          <a:srgbClr val="D3A21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2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EAEAEA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AEAEAE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2 4">
        <a:dk1>
          <a:srgbClr val="2E402A"/>
        </a:dk1>
        <a:lt1>
          <a:srgbClr val="F6E8D6"/>
        </a:lt1>
        <a:dk2>
          <a:srgbClr val="5A7C52"/>
        </a:dk2>
        <a:lt2>
          <a:srgbClr val="EAC99E"/>
        </a:lt2>
        <a:accent1>
          <a:srgbClr val="FAF3EA"/>
        </a:accent1>
        <a:accent2>
          <a:srgbClr val="9FBFA2"/>
        </a:accent2>
        <a:accent3>
          <a:srgbClr val="FAF2E8"/>
        </a:accent3>
        <a:accent4>
          <a:srgbClr val="263522"/>
        </a:accent4>
        <a:accent5>
          <a:srgbClr val="FCF8F3"/>
        </a:accent5>
        <a:accent6>
          <a:srgbClr val="90AD92"/>
        </a:accent6>
        <a:hlink>
          <a:srgbClr val="D3A21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82428</TotalTime>
  <Words>2399</Words>
  <Application>Microsoft Macintosh PowerPoint</Application>
  <PresentationFormat>On-screen Show (4:3)</PresentationFormat>
  <Paragraphs>428</Paragraphs>
  <Slides>37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CenturyOldst</vt:lpstr>
      <vt:lpstr>ＭＳ Ｐゴシック</vt:lpstr>
      <vt:lpstr>Garamond</vt:lpstr>
      <vt:lpstr>Tahoma</vt:lpstr>
      <vt:lpstr>Times New Roman</vt:lpstr>
      <vt:lpstr>Wingdings</vt:lpstr>
      <vt:lpstr>Ricepaper2</vt:lpstr>
      <vt:lpstr>1_Ricepaper2</vt:lpstr>
      <vt:lpstr>How to Conduct a 6-Year ER Program</vt:lpstr>
      <vt:lpstr>Today’s Topics</vt:lpstr>
      <vt:lpstr>What Brings a Math Teacher Here</vt:lpstr>
      <vt:lpstr>(cont’d)</vt:lpstr>
      <vt:lpstr>(cont’d)</vt:lpstr>
      <vt:lpstr>(cont’d)</vt:lpstr>
      <vt:lpstr>(cont’d)</vt:lpstr>
      <vt:lpstr>(cont’d)</vt:lpstr>
      <vt:lpstr>Our ER English Program</vt:lpstr>
      <vt:lpstr>Reading Log of Student A (1)</vt:lpstr>
      <vt:lpstr>Reading Log of Student A (2)</vt:lpstr>
      <vt:lpstr>Reading Log of Student A (3)</vt:lpstr>
      <vt:lpstr>Reading Log of Student B (1)</vt:lpstr>
      <vt:lpstr>Reading Log of Student B (2)</vt:lpstr>
      <vt:lpstr>Reading Log of Student B (3)</vt:lpstr>
      <vt:lpstr>Three Levels of Classes</vt:lpstr>
      <vt:lpstr>Our Lesson Descriptions (1)</vt:lpstr>
      <vt:lpstr>Individual Guided Reading</vt:lpstr>
      <vt:lpstr>TPRS method</vt:lpstr>
      <vt:lpstr>Our Lesson Descriptions (2)</vt:lpstr>
      <vt:lpstr>Our Lesson Descriptions (3)</vt:lpstr>
      <vt:lpstr>Our Lesson Descriptions (4)</vt:lpstr>
      <vt:lpstr>Our Staff</vt:lpstr>
      <vt:lpstr>Why Only 5 ER Full-Timers?</vt:lpstr>
      <vt:lpstr>Number of Classes</vt:lpstr>
      <vt:lpstr>Number of Students</vt:lpstr>
      <vt:lpstr>Our Budget for Books</vt:lpstr>
      <vt:lpstr>Our Principles for Extensive Reading</vt:lpstr>
      <vt:lpstr>Our Rules for Extensive Reading</vt:lpstr>
      <vt:lpstr>How Much Students Have Read</vt:lpstr>
      <vt:lpstr>Drop in the Max Word Count  Between Grades 9 and 10 </vt:lpstr>
      <vt:lpstr>How Much Students Have Read</vt:lpstr>
      <vt:lpstr>TOEFL(ITP) Scores and the Total Amount of Words Ss Read</vt:lpstr>
      <vt:lpstr>PowerPoint Presentation</vt:lpstr>
      <vt:lpstr>Why the Correlation  between Listening and WC Is Relatively Strong</vt:lpstr>
      <vt:lpstr>Cambridge Test Scores and the Total Amount of Words Ss Read</vt:lpstr>
      <vt:lpstr>PowerPoint Presentation</vt:lpstr>
    </vt:vector>
  </TitlesOfParts>
  <Company>SEG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 の英語クラスの説明</dc:title>
  <dc:creator>古川昭夫</dc:creator>
  <cp:lastModifiedBy>Thomas Robb</cp:lastModifiedBy>
  <cp:revision>1017</cp:revision>
  <cp:lastPrinted>2025-09-02T02:50:34Z</cp:lastPrinted>
  <dcterms:created xsi:type="dcterms:W3CDTF">2003-06-18T13:43:55Z</dcterms:created>
  <dcterms:modified xsi:type="dcterms:W3CDTF">2025-09-07T08:12:47Z</dcterms:modified>
</cp:coreProperties>
</file>